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6.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42.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78" r:id="rId2"/>
    <p:sldId id="474" r:id="rId3"/>
    <p:sldId id="473" r:id="rId4"/>
    <p:sldId id="475" r:id="rId5"/>
    <p:sldId id="476" r:id="rId6"/>
    <p:sldId id="477" r:id="rId7"/>
    <p:sldId id="479" r:id="rId8"/>
    <p:sldId id="480" r:id="rId9"/>
    <p:sldId id="482" r:id="rId10"/>
    <p:sldId id="484" r:id="rId11"/>
    <p:sldId id="483" r:id="rId12"/>
    <p:sldId id="486" r:id="rId13"/>
    <p:sldId id="487" r:id="rId14"/>
    <p:sldId id="488" r:id="rId15"/>
    <p:sldId id="489" r:id="rId16"/>
    <p:sldId id="490" r:id="rId17"/>
    <p:sldId id="491" r:id="rId18"/>
    <p:sldId id="492" r:id="rId19"/>
    <p:sldId id="495" r:id="rId20"/>
    <p:sldId id="494" r:id="rId21"/>
    <p:sldId id="496" r:id="rId22"/>
    <p:sldId id="497" r:id="rId23"/>
    <p:sldId id="498" r:id="rId24"/>
    <p:sldId id="499" r:id="rId25"/>
    <p:sldId id="500" r:id="rId26"/>
    <p:sldId id="501" r:id="rId27"/>
    <p:sldId id="502" r:id="rId28"/>
    <p:sldId id="503" r:id="rId29"/>
    <p:sldId id="504" r:id="rId30"/>
    <p:sldId id="505" r:id="rId31"/>
    <p:sldId id="506" r:id="rId32"/>
    <p:sldId id="507" r:id="rId33"/>
    <p:sldId id="508" r:id="rId34"/>
    <p:sldId id="509" r:id="rId35"/>
    <p:sldId id="510" r:id="rId36"/>
    <p:sldId id="511" r:id="rId37"/>
    <p:sldId id="512" r:id="rId38"/>
    <p:sldId id="513" r:id="rId39"/>
    <p:sldId id="514" r:id="rId40"/>
    <p:sldId id="515" r:id="rId41"/>
    <p:sldId id="516" r:id="rId42"/>
    <p:sldId id="517" r:id="rId43"/>
    <p:sldId id="518" r:id="rId44"/>
    <p:sldId id="519" r:id="rId45"/>
    <p:sldId id="520" r:id="rId46"/>
    <p:sldId id="521" r:id="rId47"/>
    <p:sldId id="522" r:id="rId48"/>
    <p:sldId id="523" r:id="rId49"/>
    <p:sldId id="524" r:id="rId50"/>
    <p:sldId id="525" r:id="rId51"/>
    <p:sldId id="526" r:id="rId52"/>
    <p:sldId id="527" r:id="rId53"/>
    <p:sldId id="528" r:id="rId54"/>
    <p:sldId id="529" r:id="rId55"/>
    <p:sldId id="530" r:id="rId56"/>
    <p:sldId id="531" r:id="rId57"/>
    <p:sldId id="532" r:id="rId58"/>
    <p:sldId id="275" r:id="rId5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FF9900"/>
    <a:srgbClr val="FFFF99"/>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5" autoAdjust="0"/>
    <p:restoredTop sz="73548" autoAdjust="0"/>
  </p:normalViewPr>
  <p:slideViewPr>
    <p:cSldViewPr snapToGrid="0">
      <p:cViewPr varScale="1">
        <p:scale>
          <a:sx n="58" d="100"/>
          <a:sy n="58" d="100"/>
        </p:scale>
        <p:origin x="189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ustomXml" Target="../customXml/item2.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76CE4D-F7ED-48F6-9B6D-0450F5E31684}" type="datetimeFigureOut">
              <a:rPr lang="en-US" smtClean="0"/>
              <a:t>1/6/2022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84196F-41A0-4CC6-B1ED-E7242EEB66A4}" type="slidenum">
              <a:rPr lang="en-US" smtClean="0"/>
              <a:t>‹#›</a:t>
            </a:fld>
            <a:endParaRPr lang="en-US"/>
          </a:p>
        </p:txBody>
      </p:sp>
    </p:spTree>
    <p:extLst>
      <p:ext uri="{BB962C8B-B14F-4D97-AF65-F5344CB8AC3E}">
        <p14:creationId xmlns:p14="http://schemas.microsoft.com/office/powerpoint/2010/main" val="262637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a:t>
            </a:fld>
            <a:endParaRPr lang="en-US"/>
          </a:p>
        </p:txBody>
      </p:sp>
    </p:spTree>
    <p:extLst>
      <p:ext uri="{BB962C8B-B14F-4D97-AF65-F5344CB8AC3E}">
        <p14:creationId xmlns:p14="http://schemas.microsoft.com/office/powerpoint/2010/main" val="3626709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h-TH" b="0" i="0" dirty="0">
                <a:solidFill>
                  <a:srgbClr val="373A3C"/>
                </a:solidFill>
                <a:effectLst/>
                <a:latin typeface="OpenSans"/>
              </a:rPr>
              <a:t>  </a:t>
            </a:r>
            <a:endParaRPr lang="th-TH" b="0" i="0" dirty="0">
              <a:effectLst/>
              <a:latin typeface="OpenSans"/>
            </a:endParaRPr>
          </a:p>
          <a:p>
            <a:pPr algn="l"/>
            <a:r>
              <a:rPr lang="th-TH" b="0" i="0" dirty="0">
                <a:solidFill>
                  <a:srgbClr val="373A3C"/>
                </a:solidFill>
                <a:effectLst/>
                <a:latin typeface="OpenSans"/>
              </a:rPr>
              <a:t>  </a:t>
            </a:r>
            <a:endParaRPr lang="th-TH" b="0" i="0" dirty="0">
              <a:effectLst/>
              <a:latin typeface="OpenSans"/>
            </a:endParaRPr>
          </a:p>
          <a:p>
            <a:pPr algn="l"/>
            <a:r>
              <a:rPr lang="th-TH" b="0" i="0" dirty="0">
                <a:solidFill>
                  <a:srgbClr val="373A3C"/>
                </a:solidFill>
                <a:effectLst/>
                <a:latin typeface="OpenSans"/>
              </a:rPr>
              <a:t> หลังจากพอเข้าใจที่มาของชุดข้อมูล </a:t>
            </a:r>
            <a:r>
              <a:rPr lang="en-GB" sz="1200" b="1" dirty="0">
                <a:solidFill>
                  <a:schemeClr val="accent5">
                    <a:lumMod val="75000"/>
                  </a:schemeClr>
                </a:solidFill>
                <a:latin typeface="TH SarabunPSK" panose="020B0500040200020003" pitchFamily="34" charset="-34"/>
                <a:cs typeface="TH SarabunPSK" panose="020B0500040200020003" pitchFamily="34" charset="-34"/>
              </a:rPr>
              <a:t>Fashion MNIST</a:t>
            </a:r>
            <a:r>
              <a:rPr lang="th-TH" sz="1200" b="1" dirty="0">
                <a:solidFill>
                  <a:schemeClr val="accent5">
                    <a:lumMod val="75000"/>
                  </a:schemeClr>
                </a:solidFill>
                <a:latin typeface="TH SarabunPSK" panose="020B0500040200020003" pitchFamily="34" charset="-34"/>
                <a:cs typeface="TH SarabunPSK" panose="020B0500040200020003" pitchFamily="34" charset="-34"/>
              </a:rPr>
              <a:t> การเตรียมชุดข้อมูลฝึกสอน  ทดสอบ</a:t>
            </a:r>
            <a:r>
              <a:rPr lang="th-TH" b="0" i="0" dirty="0">
                <a:solidFill>
                  <a:srgbClr val="373A3C"/>
                </a:solidFill>
                <a:effectLst/>
                <a:latin typeface="OpenSans"/>
              </a:rPr>
              <a:t>บ้างแล้ว เราลองมากสร้าง </a:t>
            </a:r>
            <a:r>
              <a:rPr lang="en-GB" b="0" i="0" dirty="0">
                <a:solidFill>
                  <a:srgbClr val="1F1F1F"/>
                </a:solidFill>
                <a:effectLst/>
                <a:latin typeface="Source Sans Pro" panose="020B0503030403020204" pitchFamily="34" charset="0"/>
              </a:rPr>
              <a:t>Computer Vision </a:t>
            </a:r>
            <a:r>
              <a:rPr lang="th-TH" b="0" i="0" dirty="0">
                <a:solidFill>
                  <a:srgbClr val="1F1F1F"/>
                </a:solidFill>
                <a:effectLst/>
                <a:latin typeface="Source Sans Pro" panose="020B0503030403020204" pitchFamily="34" charset="0"/>
              </a:rPr>
              <a:t> ขั้นพื้นฐาน</a:t>
            </a:r>
            <a:endParaRPr lang="th-TH" b="0" i="0" dirty="0">
              <a:effectLst/>
              <a:latin typeface="OpenSans"/>
            </a:endParaRPr>
          </a:p>
          <a:p>
            <a:pPr algn="l"/>
            <a:r>
              <a:rPr lang="th-TH" b="0" i="0" dirty="0">
                <a:solidFill>
                  <a:srgbClr val="1F1F1F"/>
                </a:solidFill>
                <a:effectLst/>
                <a:latin typeface="Source Sans Pro" panose="020B0503030403020204" pitchFamily="34" charset="0"/>
              </a:rPr>
              <a:t>ในการจดจํารายการเสื้อผ้าที่แตกต่างกัน กัน</a:t>
            </a:r>
            <a:endParaRPr lang="th-TH" b="0" i="0" dirty="0">
              <a:effectLst/>
              <a:latin typeface="OpenSans"/>
            </a:endParaRPr>
          </a:p>
          <a:p>
            <a:endParaRPr lang="th-TH" baseline="0" dirty="0"/>
          </a:p>
          <a:p>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11</a:t>
            </a:fld>
            <a:endParaRPr lang="en-US"/>
          </a:p>
        </p:txBody>
      </p:sp>
    </p:spTree>
    <p:extLst>
      <p:ext uri="{BB962C8B-B14F-4D97-AF65-F5344CB8AC3E}">
        <p14:creationId xmlns:p14="http://schemas.microsoft.com/office/powerpoint/2010/main" val="382180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baseline="0" dirty="0"/>
            </a:br>
            <a:r>
              <a:rPr lang="en-GB" b="0" dirty="0">
                <a:solidFill>
                  <a:srgbClr val="000000"/>
                </a:solidFill>
                <a:effectLst/>
                <a:latin typeface="Courier New" panose="02070309020205020404" pitchFamily="49" charset="0"/>
              </a:rPr>
              <a:t>This guide uses the </a:t>
            </a:r>
            <a:r>
              <a:rPr lang="en-GB" b="0" dirty="0">
                <a:solidFill>
                  <a:srgbClr val="A31515"/>
                </a:solidFill>
                <a:effectLst/>
                <a:latin typeface="Courier New" panose="02070309020205020404" pitchFamily="49" charset="0"/>
              </a:rPr>
              <a:t>[</a:t>
            </a:r>
            <a:r>
              <a:rPr lang="en-GB" b="0" dirty="0">
                <a:solidFill>
                  <a:srgbClr val="000000"/>
                </a:solidFill>
                <a:effectLst/>
                <a:latin typeface="Courier New" panose="02070309020205020404" pitchFamily="49" charset="0"/>
              </a:rPr>
              <a:t>Fashion MNIST</a:t>
            </a:r>
            <a:r>
              <a:rPr lang="en-GB" b="0" dirty="0">
                <a:solidFill>
                  <a:srgbClr val="A31515"/>
                </a:solidFill>
                <a:effectLst/>
                <a:latin typeface="Courier New" panose="02070309020205020404" pitchFamily="49" charset="0"/>
              </a:rPr>
              <a:t>](https://github.com/zalandoresearch/fashion-mnist)</a:t>
            </a:r>
            <a:r>
              <a:rPr lang="en-GB" b="0" dirty="0">
                <a:solidFill>
                  <a:srgbClr val="000000"/>
                </a:solidFill>
                <a:effectLst/>
                <a:latin typeface="Courier New" panose="02070309020205020404" pitchFamily="49" charset="0"/>
              </a:rPr>
              <a:t> dataset which contains 70,000 grayscale images in 10 categories. The images show individual articles of clothing at low resolution (28 by 28 pixels), as seen here:</a:t>
            </a:r>
          </a:p>
          <a:p>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12</a:t>
            </a:fld>
            <a:endParaRPr lang="en-US"/>
          </a:p>
        </p:txBody>
      </p:sp>
    </p:spTree>
    <p:extLst>
      <p:ext uri="{BB962C8B-B14F-4D97-AF65-F5344CB8AC3E}">
        <p14:creationId xmlns:p14="http://schemas.microsoft.com/office/powerpoint/2010/main" val="691452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13</a:t>
            </a:fld>
            <a:endParaRPr lang="en-US"/>
          </a:p>
        </p:txBody>
      </p:sp>
    </p:spTree>
    <p:extLst>
      <p:ext uri="{BB962C8B-B14F-4D97-AF65-F5344CB8AC3E}">
        <p14:creationId xmlns:p14="http://schemas.microsoft.com/office/powerpoint/2010/main" val="3094941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r>
              <a:rPr lang="th-TH" b="0" i="0" dirty="0">
                <a:solidFill>
                  <a:srgbClr val="202124"/>
                </a:solidFill>
                <a:effectLst/>
                <a:latin typeface="arial" panose="020B0604020202020204" pitchFamily="34" charset="0"/>
              </a:rPr>
              <a:t>ภาพแต่ละภาพจะจับคู่กับป้ายกำกับเดียว เนื่องจากชื่อคลาสไม่รวมอยู่ในชุดข้อมูล ให้เก็บไว้ที่นี่เพื่อใช้ในภายหลังเมื่อลงจุดภาพ:</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14</a:t>
            </a:fld>
            <a:endParaRPr lang="en-US"/>
          </a:p>
        </p:txBody>
      </p:sp>
    </p:spTree>
    <p:extLst>
      <p:ext uri="{BB962C8B-B14F-4D97-AF65-F5344CB8AC3E}">
        <p14:creationId xmlns:p14="http://schemas.microsoft.com/office/powerpoint/2010/main" val="26369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r>
              <a:rPr lang="th-TH" dirty="0"/>
              <a:t>มาสำรวจรูปแบบของชุดข้อมูลก่อนฝึกโมเดลกัน ต่อไปนี้แสดงให้เห็นว่ามี 60,000 ภาพในชุดฝึกอบรมโดยแต่ละภาพจะแสดงเป็น 28 x 28 พิกเซล</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15</a:t>
            </a:fld>
            <a:endParaRPr lang="en-US"/>
          </a:p>
        </p:txBody>
      </p:sp>
    </p:spTree>
    <p:extLst>
      <p:ext uri="{BB962C8B-B14F-4D97-AF65-F5344CB8AC3E}">
        <p14:creationId xmlns:p14="http://schemas.microsoft.com/office/powerpoint/2010/main" val="2065882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r>
              <a:rPr lang="th-TH" dirty="0"/>
              <a:t>มาสำรวจรูปแบบของชุดข้อมูลก่อนฝึกโมเดลกัน ต่อไปนี้แสดงให้เห็นว่ามี 60,000 ภาพในชุดฝึกอบรมโดยแต่ละภาพจะแสดงเป็น 28 x 28 พิกเซล</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16</a:t>
            </a:fld>
            <a:endParaRPr lang="en-US"/>
          </a:p>
        </p:txBody>
      </p:sp>
    </p:spTree>
    <p:extLst>
      <p:ext uri="{BB962C8B-B14F-4D97-AF65-F5344CB8AC3E}">
        <p14:creationId xmlns:p14="http://schemas.microsoft.com/office/powerpoint/2010/main" val="3570836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r>
              <a:rPr lang="th-TH" dirty="0"/>
              <a:t>มาสำรวจรูปแบบของชุดข้อมูลก่อนฝึกโมเดลกัน ต่อไปนี้แสดงให้เห็นว่ามี 60,000 ภาพในชุดฝึกอบรมโดยแต่ละภาพจะแสดงเป็น 28 x 28 พิกเซล</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17</a:t>
            </a:fld>
            <a:endParaRPr lang="en-US"/>
          </a:p>
        </p:txBody>
      </p:sp>
    </p:spTree>
    <p:extLst>
      <p:ext uri="{BB962C8B-B14F-4D97-AF65-F5344CB8AC3E}">
        <p14:creationId xmlns:p14="http://schemas.microsoft.com/office/powerpoint/2010/main" val="3731190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18</a:t>
            </a:fld>
            <a:endParaRPr lang="en-US"/>
          </a:p>
        </p:txBody>
      </p:sp>
    </p:spTree>
    <p:extLst>
      <p:ext uri="{BB962C8B-B14F-4D97-AF65-F5344CB8AC3E}">
        <p14:creationId xmlns:p14="http://schemas.microsoft.com/office/powerpoint/2010/main" val="1340249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19</a:t>
            </a:fld>
            <a:endParaRPr lang="en-US"/>
          </a:p>
        </p:txBody>
      </p:sp>
    </p:spTree>
    <p:extLst>
      <p:ext uri="{BB962C8B-B14F-4D97-AF65-F5344CB8AC3E}">
        <p14:creationId xmlns:p14="http://schemas.microsoft.com/office/powerpoint/2010/main" val="2242130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20</a:t>
            </a:fld>
            <a:endParaRPr lang="en-US"/>
          </a:p>
        </p:txBody>
      </p:sp>
    </p:spTree>
    <p:extLst>
      <p:ext uri="{BB962C8B-B14F-4D97-AF65-F5344CB8AC3E}">
        <p14:creationId xmlns:p14="http://schemas.microsoft.com/office/powerpoint/2010/main" val="406300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aseline="0" dirty="0"/>
              <a:t>อาจารย์ให้เวลานิสิตคิดสักครู่</a:t>
            </a:r>
            <a:r>
              <a:rPr lang="en-US" baseline="0" dirty="0"/>
              <a:t>….</a:t>
            </a:r>
          </a:p>
          <a:p>
            <a:r>
              <a:rPr lang="th-TH" baseline="0" dirty="0"/>
              <a:t>เหมือนที่เกริ่นไว้ในหัวข้อ </a:t>
            </a:r>
            <a:r>
              <a:rPr lang="en-US" baseline="0" dirty="0"/>
              <a:t>3.1 </a:t>
            </a:r>
            <a:r>
              <a:rPr lang="th-TH" baseline="0" dirty="0"/>
              <a:t>เราอาจจะถึงทางตัน เพราะบางครั้งเราอธิบายบางสิ่งด้วยกฎไม่ได้ </a:t>
            </a:r>
          </a:p>
          <a:p>
            <a:r>
              <a:rPr lang="th-TH" baseline="0" dirty="0"/>
              <a:t>เหมือนกับการที่เราจะพยายามอธิบายให้คนที่ไม่เคยรู้จัดสิ่งนี้มากก่อนเข้าใจ ว่านี้ เสื้อ รองเท้า กระเป๋า ของเรานะ</a:t>
            </a:r>
            <a:br>
              <a:rPr lang="th-TH" baseline="0" dirty="0"/>
            </a:b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a:t>
            </a:fld>
            <a:endParaRPr lang="en-US"/>
          </a:p>
        </p:txBody>
      </p:sp>
    </p:spTree>
    <p:extLst>
      <p:ext uri="{BB962C8B-B14F-4D97-AF65-F5344CB8AC3E}">
        <p14:creationId xmlns:p14="http://schemas.microsoft.com/office/powerpoint/2010/main" val="950096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r>
              <a:rPr lang="th-TH" b="0" i="0" dirty="0">
                <a:solidFill>
                  <a:srgbClr val="202124"/>
                </a:solidFill>
                <a:effectLst/>
                <a:latin typeface="arial" panose="020B0604020202020204" pitchFamily="34" charset="0"/>
              </a:rPr>
              <a:t>ข้อมูลต้องได้รับการประมวลผลล่วงหน้าก่อนการฝึกเครือข่าย หากคุณตรวจสอบภาพแรกในชุดการฝึก คุณจะเห็นว่าค่าพิกเซลอยู่ในช่วง 0 ถึง 255:</a:t>
            </a:r>
          </a:p>
          <a:p>
            <a:pPr marL="0" marR="0" lvl="0" indent="0" algn="l" defTabSz="914400" rtl="0" eaLnBrk="1" fontAlgn="auto" latinLnBrk="0" hangingPunct="1">
              <a:lnSpc>
                <a:spcPct val="100000"/>
              </a:lnSpc>
              <a:spcBef>
                <a:spcPts val="0"/>
              </a:spcBef>
              <a:spcAft>
                <a:spcPts val="0"/>
              </a:spcAft>
              <a:buClrTx/>
              <a:buSzTx/>
              <a:buFontTx/>
              <a:buNone/>
              <a:tabLst/>
              <a:defRPr/>
            </a:pPr>
            <a:r>
              <a:rPr lang="th-TH" dirty="0"/>
              <a:t>ปรับขนาดค่าเหล่านี้เป็นช่วง 0 ถึง 1 ก่อนป้อนไปยังโมเดลโครงข่ายประสาทเทียม ใน</a:t>
            </a:r>
            <a:r>
              <a:rPr lang="th-TH" dirty="0" err="1"/>
              <a:t>การทำ</a:t>
            </a:r>
            <a:r>
              <a:rPr lang="th-TH" dirty="0"/>
              <a:t>เช่นนั้น ให้หารค่าด้วย 255 สิ่งสำคัญคือ *</a:t>
            </a:r>
            <a:r>
              <a:rPr lang="th-TH" dirty="0" err="1"/>
              <a:t>training</a:t>
            </a:r>
            <a:r>
              <a:rPr lang="th-TH" dirty="0"/>
              <a:t> </a:t>
            </a:r>
            <a:r>
              <a:rPr lang="th-TH" dirty="0" err="1"/>
              <a:t>set</a:t>
            </a:r>
            <a:r>
              <a:rPr lang="th-TH" dirty="0"/>
              <a:t>* และ *</a:t>
            </a:r>
            <a:r>
              <a:rPr lang="th-TH" dirty="0" err="1"/>
              <a:t>testing</a:t>
            </a:r>
            <a:r>
              <a:rPr lang="th-TH" dirty="0"/>
              <a:t> </a:t>
            </a:r>
            <a:r>
              <a:rPr lang="th-TH" dirty="0" err="1"/>
              <a:t>set</a:t>
            </a:r>
            <a:r>
              <a:rPr lang="th-TH" dirty="0"/>
              <a:t>* จะต้องถูกประมวลผลล่วงหน้าในลักษณะเดียวกัน:</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21</a:t>
            </a:fld>
            <a:endParaRPr lang="en-US"/>
          </a:p>
        </p:txBody>
      </p:sp>
    </p:spTree>
    <p:extLst>
      <p:ext uri="{BB962C8B-B14F-4D97-AF65-F5344CB8AC3E}">
        <p14:creationId xmlns:p14="http://schemas.microsoft.com/office/powerpoint/2010/main" val="96036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b="0" dirty="0">
                <a:solidFill>
                  <a:srgbClr val="000000"/>
                </a:solidFill>
                <a:effectLst/>
                <a:latin typeface="Courier New" panose="02070309020205020404" pitchFamily="49" charset="0"/>
              </a:rPr>
              <a:t>การนอม</a:t>
            </a:r>
            <a:r>
              <a:rPr lang="th-TH" b="0" dirty="0" err="1">
                <a:solidFill>
                  <a:srgbClr val="000000"/>
                </a:solidFill>
                <a:effectLst/>
                <a:latin typeface="Courier New" panose="02070309020205020404" pitchFamily="49" charset="0"/>
              </a:rPr>
              <a:t>ัลไล</a:t>
            </a:r>
            <a:r>
              <a:rPr lang="th-TH" b="0" dirty="0">
                <a:solidFill>
                  <a:srgbClr val="000000"/>
                </a:solidFill>
                <a:effectLst/>
                <a:latin typeface="Courier New" panose="02070309020205020404" pitchFamily="49" charset="0"/>
              </a:rPr>
              <a:t>เซชัน เนื่องจากค่าของข้อมูลมีค่าตั้งแต่ 0 - 255 ซึ่งเป็นตัวเลขที่มีค่ามากไป เราต้องการทำการนอม</a:t>
            </a:r>
            <a:r>
              <a:rPr lang="th-TH" b="0" dirty="0" err="1">
                <a:solidFill>
                  <a:srgbClr val="000000"/>
                </a:solidFill>
                <a:effectLst/>
                <a:latin typeface="Courier New" panose="02070309020205020404" pitchFamily="49" charset="0"/>
              </a:rPr>
              <a:t>ัลไล</a:t>
            </a:r>
            <a:r>
              <a:rPr lang="th-TH" b="0" dirty="0">
                <a:solidFill>
                  <a:srgbClr val="000000"/>
                </a:solidFill>
                <a:effectLst/>
                <a:latin typeface="Courier New" panose="02070309020205020404" pitchFamily="49" charset="0"/>
              </a:rPr>
              <a:t>เซชัน ให้เหลือแค่เลขทศนิยมไม่เกิน 1 หรือมีค่าระหว่าง 0 - 1 จึงใช้วิธีการหารข้อมูลด้วย 255.0 ซึ่งจะช่วยให้การประมวลผลเร็วขึ้น </a:t>
            </a:r>
            <a:r>
              <a:rPr lang="th-TH" b="0" dirty="0" err="1">
                <a:solidFill>
                  <a:srgbClr val="000000"/>
                </a:solidFill>
                <a:effectLst/>
                <a:latin typeface="Courier New" panose="02070309020205020404" pitchFamily="49" charset="0"/>
              </a:rPr>
              <a:t>เทรน</a:t>
            </a:r>
            <a:r>
              <a:rPr lang="th-TH" b="0" dirty="0">
                <a:solidFill>
                  <a:srgbClr val="000000"/>
                </a:solidFill>
                <a:effectLst/>
                <a:latin typeface="Courier New" panose="02070309020205020404" pitchFamily="49" charset="0"/>
              </a:rPr>
              <a:t>เร็วขึ้น โมเดลมีประสิทธิภาพมากขึ้น </a:t>
            </a:r>
          </a:p>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22</a:t>
            </a:fld>
            <a:endParaRPr lang="en-US"/>
          </a:p>
        </p:txBody>
      </p:sp>
    </p:spTree>
    <p:extLst>
      <p:ext uri="{BB962C8B-B14F-4D97-AF65-F5344CB8AC3E}">
        <p14:creationId xmlns:p14="http://schemas.microsoft.com/office/powerpoint/2010/main" val="2164020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b="0" dirty="0">
                <a:solidFill>
                  <a:srgbClr val="000000"/>
                </a:solidFill>
                <a:effectLst/>
                <a:latin typeface="Courier New" panose="02070309020205020404" pitchFamily="49" charset="0"/>
              </a:rPr>
              <a:t>การนอม</a:t>
            </a:r>
            <a:r>
              <a:rPr lang="th-TH" b="0" dirty="0" err="1">
                <a:solidFill>
                  <a:srgbClr val="000000"/>
                </a:solidFill>
                <a:effectLst/>
                <a:latin typeface="Courier New" panose="02070309020205020404" pitchFamily="49" charset="0"/>
              </a:rPr>
              <a:t>ัลไล</a:t>
            </a:r>
            <a:r>
              <a:rPr lang="th-TH" b="0" dirty="0">
                <a:solidFill>
                  <a:srgbClr val="000000"/>
                </a:solidFill>
                <a:effectLst/>
                <a:latin typeface="Courier New" panose="02070309020205020404" pitchFamily="49" charset="0"/>
              </a:rPr>
              <a:t>เซชัน เนื่องจากค่าของข้อมูลมีค่าตั้งแต่ 0 - 255 ซึ่งเป็นตัวเลขที่มีค่ามากไป เราต้องการทำการนอม</a:t>
            </a:r>
            <a:r>
              <a:rPr lang="th-TH" b="0" dirty="0" err="1">
                <a:solidFill>
                  <a:srgbClr val="000000"/>
                </a:solidFill>
                <a:effectLst/>
                <a:latin typeface="Courier New" panose="02070309020205020404" pitchFamily="49" charset="0"/>
              </a:rPr>
              <a:t>ัลไล</a:t>
            </a:r>
            <a:r>
              <a:rPr lang="th-TH" b="0" dirty="0">
                <a:solidFill>
                  <a:srgbClr val="000000"/>
                </a:solidFill>
                <a:effectLst/>
                <a:latin typeface="Courier New" panose="02070309020205020404" pitchFamily="49" charset="0"/>
              </a:rPr>
              <a:t>เซชัน ให้เหลือแค่เลขทศนิยมไม่เกิน 1 หรือมีค่าระหว่าง 0 - 1 จึงใช้วิธีการหารข้อมูลด้วย 255.0 ซึ่งจะช่วยให้การประมวลผลเร็วขึ้น </a:t>
            </a:r>
            <a:r>
              <a:rPr lang="th-TH" b="0" dirty="0" err="1">
                <a:solidFill>
                  <a:srgbClr val="000000"/>
                </a:solidFill>
                <a:effectLst/>
                <a:latin typeface="Courier New" panose="02070309020205020404" pitchFamily="49" charset="0"/>
              </a:rPr>
              <a:t>เทรน</a:t>
            </a:r>
            <a:r>
              <a:rPr lang="th-TH" b="0" dirty="0">
                <a:solidFill>
                  <a:srgbClr val="000000"/>
                </a:solidFill>
                <a:effectLst/>
                <a:latin typeface="Courier New" panose="02070309020205020404" pitchFamily="49" charset="0"/>
              </a:rPr>
              <a:t>เร็วขึ้น โมเดลมีประสิทธิภาพมากขึ้น </a:t>
            </a:r>
          </a:p>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23</a:t>
            </a:fld>
            <a:endParaRPr lang="en-US"/>
          </a:p>
        </p:txBody>
      </p:sp>
    </p:spTree>
    <p:extLst>
      <p:ext uri="{BB962C8B-B14F-4D97-AF65-F5344CB8AC3E}">
        <p14:creationId xmlns:p14="http://schemas.microsoft.com/office/powerpoint/2010/main" val="16378439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24</a:t>
            </a:fld>
            <a:endParaRPr lang="en-US"/>
          </a:p>
        </p:txBody>
      </p:sp>
    </p:spTree>
    <p:extLst>
      <p:ext uri="{BB962C8B-B14F-4D97-AF65-F5344CB8AC3E}">
        <p14:creationId xmlns:p14="http://schemas.microsoft.com/office/powerpoint/2010/main" val="1778047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25</a:t>
            </a:fld>
            <a:endParaRPr lang="en-US"/>
          </a:p>
        </p:txBody>
      </p:sp>
    </p:spTree>
    <p:extLst>
      <p:ext uri="{BB962C8B-B14F-4D97-AF65-F5344CB8AC3E}">
        <p14:creationId xmlns:p14="http://schemas.microsoft.com/office/powerpoint/2010/main" val="46353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dirty="0"/>
              <a:t>โดยการเรียก **</a:t>
            </a:r>
            <a:r>
              <a:rPr lang="th-TH" dirty="0" err="1"/>
              <a:t>model</a:t>
            </a:r>
            <a:r>
              <a:rPr lang="th-TH" dirty="0"/>
              <a:t>.</a:t>
            </a:r>
            <a:r>
              <a:rPr lang="th-TH" dirty="0" err="1"/>
              <a:t>fit</a:t>
            </a:r>
            <a:r>
              <a:rPr lang="th-TH" dirty="0"/>
              <a:t> ** เพื่อให้พอดีกับข้อมูลการฝึกของคุณกับฉลากการฝึกของคุณ -- เช่น ให้มันหาความสัมพันธ์ระหว่างข้อมูลการฝึกกับป้ายกำกับจริงของมัน ดังนั้นในอนาคตถ้าคุณมีข้อมูลที่ดูเหมือนการฝึก </a:t>
            </a:r>
            <a:r>
              <a:rPr lang="th-TH" dirty="0" err="1"/>
              <a:t>data</a:t>
            </a:r>
            <a:r>
              <a:rPr lang="th-TH" dirty="0"/>
              <a:t> ก็สามารถทำนายได้ว่าข้อมูลนั้นจะออกมาเป็นอย่างไร</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26</a:t>
            </a:fld>
            <a:endParaRPr lang="en-US"/>
          </a:p>
        </p:txBody>
      </p:sp>
    </p:spTree>
    <p:extLst>
      <p:ext uri="{BB962C8B-B14F-4D97-AF65-F5344CB8AC3E}">
        <p14:creationId xmlns:p14="http://schemas.microsoft.com/office/powerpoint/2010/main" val="3495420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dirty="0"/>
              <a:t>โดยการเรียก **</a:t>
            </a:r>
            <a:r>
              <a:rPr lang="th-TH" dirty="0" err="1"/>
              <a:t>model</a:t>
            </a:r>
            <a:r>
              <a:rPr lang="th-TH" dirty="0"/>
              <a:t>.</a:t>
            </a:r>
            <a:r>
              <a:rPr lang="th-TH" dirty="0" err="1"/>
              <a:t>fit</a:t>
            </a:r>
            <a:r>
              <a:rPr lang="th-TH" dirty="0"/>
              <a:t> ** เพื่อให้พอดีกับข้อมูลการฝึกของคุณกับฉลากการฝึกของคุณ -- เช่น ให้มันหาความสัมพันธ์ระหว่างข้อมูลการฝึกกับป้ายกำกับจริงของมัน ดังนั้นในอนาคตถ้าคุณมีข้อมูลที่ดูเหมือนการฝึก </a:t>
            </a:r>
            <a:r>
              <a:rPr lang="th-TH" dirty="0" err="1"/>
              <a:t>data</a:t>
            </a:r>
            <a:r>
              <a:rPr lang="th-TH" dirty="0"/>
              <a:t> ก็สามารถทำนายได้ว่าข้อมูลนั้นจะออกมาเป็นอย่างไร</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27</a:t>
            </a:fld>
            <a:endParaRPr lang="en-US"/>
          </a:p>
        </p:txBody>
      </p:sp>
    </p:spTree>
    <p:extLst>
      <p:ext uri="{BB962C8B-B14F-4D97-AF65-F5344CB8AC3E}">
        <p14:creationId xmlns:p14="http://schemas.microsoft.com/office/powerpoint/2010/main" val="118728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28</a:t>
            </a:fld>
            <a:endParaRPr lang="en-US"/>
          </a:p>
        </p:txBody>
      </p:sp>
    </p:spTree>
    <p:extLst>
      <p:ext uri="{BB962C8B-B14F-4D97-AF65-F5344CB8AC3E}">
        <p14:creationId xmlns:p14="http://schemas.microsoft.com/office/powerpoint/2010/main" val="2213062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dirty="0"/>
              <a:t>สำหรับแบบฝึกหัดแรกนี้ ให้เรียกใช้โค้ดด้านล่าง: จะสร้างชุดการจัดประเภทสำหรับรูปภาพทดสอบแต่ละรูป แล้วพิมพ์รายการแรกในการจัดประเภท ผลลัพธ์ หลังจากที่คุณรัน จะเป็นรายการตัวเลข คุณคิดว่าเป็นเพราะเหตุใด และตัวเลขเหล่านั้นแสดงถึงอะไร</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29</a:t>
            </a:fld>
            <a:endParaRPr lang="en-US"/>
          </a:p>
        </p:txBody>
      </p:sp>
    </p:spTree>
    <p:extLst>
      <p:ext uri="{BB962C8B-B14F-4D97-AF65-F5344CB8AC3E}">
        <p14:creationId xmlns:p14="http://schemas.microsoft.com/office/powerpoint/2010/main" val="3274998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30</a:t>
            </a:fld>
            <a:endParaRPr lang="en-US"/>
          </a:p>
        </p:txBody>
      </p:sp>
    </p:spTree>
    <p:extLst>
      <p:ext uri="{BB962C8B-B14F-4D97-AF65-F5344CB8AC3E}">
        <p14:creationId xmlns:p14="http://schemas.microsoft.com/office/powerpoint/2010/main" val="1791146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h-TH" baseline="0" dirty="0"/>
              <a:t>ดังนั้นวิธีหนึ่งที่จะแก้ปัญหาคือการใช้ภาพเสื้อผ้า</a:t>
            </a:r>
            <a:r>
              <a:rPr lang="th-TH" baseline="0" dirty="0" err="1"/>
              <a:t>จํานวน</a:t>
            </a:r>
            <a:r>
              <a:rPr lang="th-TH" baseline="0" dirty="0"/>
              <a:t>มากและบอกคอมพิวเตอร์ว่านั่นคือภาพอะไรจากนั้นให้คอมพิวเตอร์คิดรูปแบบที่ให้ความแตกต่างระหว่างรองเท้าและเสื้อเชิ้ตและกระเป๋าถือและเสื้อโค</a:t>
            </a:r>
            <a:r>
              <a:rPr lang="th-TH" baseline="0" dirty="0" err="1"/>
              <a:t>้ท</a:t>
            </a:r>
            <a:r>
              <a:rPr lang="th-TH" baseline="0" dirty="0"/>
              <a:t> นั่นคือสิ่งที่คุณจะได้เรียนรู้</a:t>
            </a:r>
            <a:r>
              <a:rPr lang="th-TH" baseline="0" dirty="0" err="1"/>
              <a:t>วิธีทํา</a:t>
            </a:r>
            <a:r>
              <a:rPr lang="th-TH" baseline="0" dirty="0"/>
              <a:t>ในส่วนนี้</a:t>
            </a:r>
            <a:br>
              <a:rPr lang="th-TH" baseline="0" dirty="0"/>
            </a:b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a:t>
            </a:fld>
            <a:endParaRPr lang="en-US"/>
          </a:p>
        </p:txBody>
      </p:sp>
    </p:spTree>
    <p:extLst>
      <p:ext uri="{BB962C8B-B14F-4D97-AF65-F5344CB8AC3E}">
        <p14:creationId xmlns:p14="http://schemas.microsoft.com/office/powerpoint/2010/main" val="14960739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th-TH" dirty="0"/>
              <a:t>มีข้อมูลไม่เพียงพอที่จะตอบคำถามนั้น</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th-TH" dirty="0"/>
              <a:t>  องค์ประกอบที่ 10 ในรายการนั้นใหญ่ที่สุด และรองเท้าบูทหุ้มข้อมีป้ายกำกับว่า 9</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th-TH" dirty="0"/>
              <a:t> รองเท้าหุ้มข้อคือป้าย 9 และมี 0-&gt;9 องค์ประกอบในรายการ</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31</a:t>
            </a:fld>
            <a:endParaRPr lang="en-US"/>
          </a:p>
        </p:txBody>
      </p:sp>
    </p:spTree>
    <p:extLst>
      <p:ext uri="{BB962C8B-B14F-4D97-AF65-F5344CB8AC3E}">
        <p14:creationId xmlns:p14="http://schemas.microsoft.com/office/powerpoint/2010/main" val="39104997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32</a:t>
            </a:fld>
            <a:endParaRPr lang="en-US"/>
          </a:p>
        </p:txBody>
      </p:sp>
    </p:spTree>
    <p:extLst>
      <p:ext uri="{BB962C8B-B14F-4D97-AF65-F5344CB8AC3E}">
        <p14:creationId xmlns:p14="http://schemas.microsoft.com/office/powerpoint/2010/main" val="3444643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r>
              <a:rPr lang="th-TH" b="0" i="0" dirty="0">
                <a:solidFill>
                  <a:srgbClr val="202124"/>
                </a:solidFill>
                <a:effectLst/>
                <a:latin typeface="arial" panose="020B0604020202020204" pitchFamily="34" charset="0"/>
              </a:rPr>
              <a:t>คำตอบที่ถูกต้องคือ (1) โดยการเพิ่มเซลล์ประสาทมากขึ้น เราต้องทำการคำนวณมากขึ้น ทำให้กระบวนการช้าลง แต่ในกรณีนี้ สิ่งเหล่านี้มีผลดี -- เราจะมีความแม่นยำมากขึ้น ไม่ได้หมายความว่าจะเป็นกรณีที่ 'มากกว่าดีกว่า' เสมอไป คุณสามารถตีกฎหมายผลตอบแทนที่ลดลงอย่างรวดเร็วได้!</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33</a:t>
            </a:fld>
            <a:endParaRPr lang="en-US"/>
          </a:p>
        </p:txBody>
      </p:sp>
    </p:spTree>
    <p:extLst>
      <p:ext uri="{BB962C8B-B14F-4D97-AF65-F5344CB8AC3E}">
        <p14:creationId xmlns:p14="http://schemas.microsoft.com/office/powerpoint/2010/main" val="3207151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34</a:t>
            </a:fld>
            <a:endParaRPr lang="en-US"/>
          </a:p>
        </p:txBody>
      </p:sp>
    </p:spTree>
    <p:extLst>
      <p:ext uri="{BB962C8B-B14F-4D97-AF65-F5344CB8AC3E}">
        <p14:creationId xmlns:p14="http://schemas.microsoft.com/office/powerpoint/2010/main" val="42093663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r>
              <a:rPr lang="th-TH" dirty="0"/>
              <a:t>คุณได้รับข้อผิดพลาดเกี่ยวกับรูปร่างของข้อมูล ตอนนี้อาจดูเหมือนคลุมเครือ แต่เป็นการตอกย้ำกฎง่ายๆ ว่า</a:t>
            </a:r>
            <a:r>
              <a:rPr lang="th-TH" dirty="0" err="1"/>
              <a:t>เลเย</a:t>
            </a:r>
            <a:r>
              <a:rPr lang="th-TH" dirty="0"/>
              <a:t>อร</a:t>
            </a:r>
            <a:r>
              <a:rPr lang="th-TH" dirty="0" err="1"/>
              <a:t>์แ</a:t>
            </a:r>
            <a:r>
              <a:rPr lang="th-TH" dirty="0"/>
              <a:t>รกในเครือข่ายของคุณควรมีรูปร่างเหมือนกับข้อมูลของคุณ ตอนนี้ ข้อมูลของเราคือภาพขนาด 28x28 และ 28 ชั้นจาก 28 เซลล์ประสาทจะเป็นไปไม่ได้ ดังนั้นจึงเหมาะสมกว่าที่จะ 'ทำให้เรียบ' ที่ 28,28 เป็น 784x1 แทนที่จะเขียนโค้ดทั้งหมดเพื่อจัดการกับมันเอง เราเพิ่ม</a:t>
            </a:r>
            <a:r>
              <a:rPr lang="th-TH" dirty="0" err="1"/>
              <a:t>เลเย</a:t>
            </a:r>
            <a:r>
              <a:rPr lang="th-TH" dirty="0"/>
              <a:t>อร์ </a:t>
            </a:r>
            <a:r>
              <a:rPr lang="th-TH" dirty="0" err="1"/>
              <a:t>Flatten</a:t>
            </a:r>
            <a:r>
              <a:rPr lang="th-TH" dirty="0"/>
              <a:t>() ที่จุดเริ่มต้น และเมื่ออาร์เรย์ถูกโหลดเข้าสู่โมเดลในภายหลัง อาร์เรย์เหล่านั้นจะถูกทำให้แบนสำหรับเราโดยอัตโนมัติ</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35</a:t>
            </a:fld>
            <a:endParaRPr lang="en-US"/>
          </a:p>
        </p:txBody>
      </p:sp>
    </p:spTree>
    <p:extLst>
      <p:ext uri="{BB962C8B-B14F-4D97-AF65-F5344CB8AC3E}">
        <p14:creationId xmlns:p14="http://schemas.microsoft.com/office/powerpoint/2010/main" val="688329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36</a:t>
            </a:fld>
            <a:endParaRPr lang="en-US"/>
          </a:p>
        </p:txBody>
      </p:sp>
    </p:spTree>
    <p:extLst>
      <p:ext uri="{BB962C8B-B14F-4D97-AF65-F5344CB8AC3E}">
        <p14:creationId xmlns:p14="http://schemas.microsoft.com/office/powerpoint/2010/main" val="3009282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r>
              <a:rPr lang="th-TH" dirty="0"/>
              <a:t>คุณได้รับข้อผิดพลาดทันทีที่พบค่าที่ไม่คาดคิด กฎง่ายๆ อีกประการหนึ่งคือ จำนวนเซลล์ประสาทใน</a:t>
            </a:r>
            <a:r>
              <a:rPr lang="th-TH" dirty="0" err="1"/>
              <a:t>เลเย</a:t>
            </a:r>
            <a:r>
              <a:rPr lang="th-TH" dirty="0"/>
              <a:t>อร์สุดท้ายควรตรงกับจำนวนคลาสที่คุณจัดประเภทไว้ ในกรณีนี้ มันคือตัวเลข 0-9 ดังนั้นจึงมี 10 ตัว ดังนั้นคุณควรมี 10 เซลล์ประสาทใน</a:t>
            </a:r>
            <a:r>
              <a:rPr lang="th-TH" dirty="0" err="1"/>
              <a:t>เลเย</a:t>
            </a:r>
            <a:r>
              <a:rPr lang="th-TH" dirty="0"/>
              <a:t>อร์สุดท้ายของคุณ</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37</a:t>
            </a:fld>
            <a:endParaRPr lang="en-US"/>
          </a:p>
        </p:txBody>
      </p:sp>
    </p:spTree>
    <p:extLst>
      <p:ext uri="{BB962C8B-B14F-4D97-AF65-F5344CB8AC3E}">
        <p14:creationId xmlns:p14="http://schemas.microsoft.com/office/powerpoint/2010/main" val="39773560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h-TH" dirty="0"/>
              <a:t>1. มีข้อมูลไม่เพียงพอที่จะตอบคำถามนั้น 2. องค์ประกอบที่ 10 ในรายการนั้นใหญ่ที่สุด และรองเท้าบูทหุ้มข้อมีป้ายกำกับว่า 9 2. รองเท้าหุ้มข้อคือป้าย 9 และมี 0-&gt;9 องค์ประกอบในรายการ</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38</a:t>
            </a:fld>
            <a:endParaRPr lang="en-US"/>
          </a:p>
        </p:txBody>
      </p:sp>
    </p:spTree>
    <p:extLst>
      <p:ext uri="{BB962C8B-B14F-4D97-AF65-F5344CB8AC3E}">
        <p14:creationId xmlns:p14="http://schemas.microsoft.com/office/powerpoint/2010/main" val="3108202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r>
              <a:rPr lang="th-TH" dirty="0"/>
              <a:t>ไม่มีผลกระทบที่สำคัญ เนื่องจากเป็นข้อมูลที่ค่อนข้างง่าย สำหรับข้อมูลที่ซับซ้อนมากขึ้น (รวมถึงภาพสีที่จะจัดเป็นดอกไม้ที่คุณจะเห็นในบทเรียนถัดไป) มักจำเป็นต้องมี</a:t>
            </a:r>
            <a:r>
              <a:rPr lang="th-TH" dirty="0" err="1"/>
              <a:t>เลเย</a:t>
            </a:r>
            <a:r>
              <a:rPr lang="th-TH" dirty="0"/>
              <a:t>อร์เพิ่มเติม</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39</a:t>
            </a:fld>
            <a:endParaRPr lang="en-US"/>
          </a:p>
        </p:txBody>
      </p:sp>
    </p:spTree>
    <p:extLst>
      <p:ext uri="{BB962C8B-B14F-4D97-AF65-F5344CB8AC3E}">
        <p14:creationId xmlns:p14="http://schemas.microsoft.com/office/powerpoint/2010/main" val="1404867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40</a:t>
            </a:fld>
            <a:endParaRPr lang="en-US"/>
          </a:p>
        </p:txBody>
      </p:sp>
    </p:spTree>
    <p:extLst>
      <p:ext uri="{BB962C8B-B14F-4D97-AF65-F5344CB8AC3E}">
        <p14:creationId xmlns:p14="http://schemas.microsoft.com/office/powerpoint/2010/main" val="415333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h-TH" baseline="0" dirty="0"/>
              <a:t>โชคดีที่เรามีชุดข้อมูลของ </a:t>
            </a:r>
            <a:r>
              <a:rPr lang="en-GB" b="0" i="0" dirty="0">
                <a:solidFill>
                  <a:srgbClr val="1F1F1F"/>
                </a:solidFill>
                <a:effectLst/>
                <a:latin typeface="Source Sans Pro" panose="020B0503030403020204" pitchFamily="34" charset="0"/>
              </a:rPr>
              <a:t>Fashion MNIST</a:t>
            </a:r>
            <a:endParaRPr lang="en-GB" b="0" i="0" dirty="0">
              <a:effectLst/>
              <a:latin typeface="OpenSans"/>
            </a:endParaRPr>
          </a:p>
          <a:p>
            <a:r>
              <a:rPr lang="th-TH" sz="1200" b="1" dirty="0">
                <a:latin typeface="TH SarabunPSK" panose="020B0500040200020003" pitchFamily="34" charset="-34"/>
                <a:cs typeface="TH SarabunPSK" panose="020B0500040200020003" pitchFamily="34" charset="-34"/>
              </a:rPr>
              <a:t>การฝึกสอนหรือ</a:t>
            </a:r>
            <a:r>
              <a:rPr lang="th-TH" sz="1200" b="1" dirty="0" err="1">
                <a:latin typeface="TH SarabunPSK" panose="020B0500040200020003" pitchFamily="34" charset="-34"/>
                <a:cs typeface="TH SarabunPSK" panose="020B0500040200020003" pitchFamily="34" charset="-34"/>
              </a:rPr>
              <a:t>เทรน</a:t>
            </a:r>
            <a:r>
              <a:rPr lang="th-TH" sz="1200" b="1" dirty="0">
                <a:latin typeface="TH SarabunPSK" panose="020B0500040200020003" pitchFamily="34" charset="-34"/>
                <a:cs typeface="TH SarabunPSK" panose="020B0500040200020003" pitchFamily="34" charset="-34"/>
              </a:rPr>
              <a:t>โมเดล </a:t>
            </a:r>
            <a:r>
              <a:rPr lang="th-TH" sz="1200" dirty="0">
                <a:latin typeface="TH SarabunPSK" panose="020B0500040200020003" pitchFamily="34" charset="-34"/>
                <a:cs typeface="TH SarabunPSK" panose="020B0500040200020003" pitchFamily="34" charset="-34"/>
              </a:rPr>
              <a:t>ด้วยข้อมูลดาต้าเซตขนาดใหญ่  ด้วยดาต้าเซต</a:t>
            </a:r>
          </a:p>
          <a:p>
            <a:r>
              <a:rPr lang="th-TH" sz="1200" dirty="0">
                <a:latin typeface="TH SarabunPSK" panose="020B0500040200020003" pitchFamily="34" charset="-34"/>
                <a:cs typeface="TH SarabunPSK" panose="020B0500040200020003" pitchFamily="34" charset="-34"/>
              </a:rPr>
              <a:t>มาตารฐานที่ชื่อว่า </a:t>
            </a:r>
            <a:r>
              <a:rPr lang="en-US" sz="1200" dirty="0">
                <a:latin typeface="TH SarabunPSK" panose="020B0500040200020003" pitchFamily="34" charset="-34"/>
                <a:cs typeface="TH SarabunPSK" panose="020B0500040200020003" pitchFamily="34" charset="-34"/>
              </a:rPr>
              <a:t>MNIST ( Modified National Institute of standard and Technology  )</a:t>
            </a:r>
            <a:endParaRPr lang="th-TH" sz="1200" dirty="0">
              <a:latin typeface="TH SarabunPSK" panose="020B0500040200020003" pitchFamily="34" charset="-34"/>
              <a:cs typeface="TH SarabunPSK" panose="020B0500040200020003" pitchFamily="34" charset="-34"/>
            </a:endParaRPr>
          </a:p>
          <a:p>
            <a:pPr algn="l"/>
            <a:r>
              <a:rPr lang="th-TH" b="0" i="0" dirty="0">
                <a:solidFill>
                  <a:srgbClr val="1F1F1F"/>
                </a:solidFill>
                <a:effectLst/>
                <a:latin typeface="Source Sans Pro" panose="020B0503030403020204" pitchFamily="34" charset="0"/>
              </a:rPr>
              <a:t>ซึ่งให้</a:t>
            </a:r>
            <a:endParaRPr lang="th-TH" b="0" i="0" dirty="0">
              <a:effectLst/>
              <a:latin typeface="OpenSans"/>
            </a:endParaRPr>
          </a:p>
          <a:p>
            <a:pPr algn="l"/>
            <a:r>
              <a:rPr lang="th-TH" b="0" i="0" dirty="0">
                <a:solidFill>
                  <a:srgbClr val="1F1F1F"/>
                </a:solidFill>
                <a:effectLst/>
                <a:latin typeface="Source Sans Pro" panose="020B0503030403020204" pitchFamily="34" charset="0"/>
              </a:rPr>
              <a:t>ชุดข้อมูลนี้ประกอบด้วยภาพ 70,000 ภาพ</a:t>
            </a:r>
            <a:r>
              <a:rPr lang="th-TH" b="0" i="0" dirty="0">
                <a:solidFill>
                  <a:schemeClr val="tx1"/>
                </a:solidFill>
                <a:effectLst/>
                <a:latin typeface="OpenSans"/>
              </a:rPr>
              <a:t> เป็นรูปเสื้อผ้า </a:t>
            </a:r>
            <a:r>
              <a:rPr lang="en-US" b="0" i="0" dirty="0">
                <a:solidFill>
                  <a:schemeClr val="tx1"/>
                </a:solidFill>
                <a:effectLst/>
                <a:latin typeface="OpenSans"/>
              </a:rPr>
              <a:t>10 </a:t>
            </a:r>
            <a:r>
              <a:rPr lang="th-TH" b="0" i="0" dirty="0">
                <a:solidFill>
                  <a:schemeClr val="tx1"/>
                </a:solidFill>
                <a:effectLst/>
                <a:latin typeface="OpenSans"/>
              </a:rPr>
              <a:t>ประเภท </a:t>
            </a:r>
            <a:r>
              <a:rPr lang="th-TH" b="0" i="0" dirty="0">
                <a:solidFill>
                  <a:srgbClr val="1F1F1F"/>
                </a:solidFill>
                <a:effectLst/>
                <a:latin typeface="Source Sans Pro" panose="020B0503030403020204" pitchFamily="34" charset="0"/>
              </a:rPr>
              <a:t>ภาพเหล่านี้ถูกลดขนาดลงเหลือ 28 </a:t>
            </a:r>
            <a:r>
              <a:rPr lang="en-US" b="0" i="0" dirty="0">
                <a:solidFill>
                  <a:srgbClr val="1F1F1F"/>
                </a:solidFill>
                <a:effectLst/>
                <a:latin typeface="Source Sans Pro" panose="020B0503030403020204" pitchFamily="34" charset="0"/>
              </a:rPr>
              <a:t>x</a:t>
            </a:r>
            <a:r>
              <a:rPr lang="th-TH" b="0" i="0" dirty="0">
                <a:solidFill>
                  <a:srgbClr val="1F1F1F"/>
                </a:solidFill>
                <a:effectLst/>
                <a:latin typeface="Source Sans Pro" panose="020B0503030403020204" pitchFamily="34" charset="0"/>
              </a:rPr>
              <a:t>28 พิกเซล เพื่อให้ คอมพิวเตอร์มีการประมวลผลน้อยลง แต่ต้องแน่ใจว่าคุณต้องเก็บข้อมูลให้เพียงพอเพื่อให้แน่ใจว่า</a:t>
            </a:r>
            <a:r>
              <a:rPr lang="th-TH" b="0" i="0" dirty="0">
                <a:solidFill>
                  <a:schemeClr val="tx1"/>
                </a:solidFill>
                <a:effectLst/>
                <a:latin typeface="OpenSans"/>
              </a:rPr>
              <a:t> </a:t>
            </a:r>
            <a:r>
              <a:rPr lang="th-TH" b="0" i="0" dirty="0">
                <a:solidFill>
                  <a:srgbClr val="1F1F1F"/>
                </a:solidFill>
                <a:effectLst/>
                <a:latin typeface="Source Sans Pro" panose="020B0503030403020204" pitchFamily="34" charset="0"/>
              </a:rPr>
              <a:t>คุณสมบัติและวัตถุยังคงมีความโดดเด่น</a:t>
            </a:r>
            <a:endParaRPr lang="th-TH" b="0" i="0" dirty="0">
              <a:effectLst/>
              <a:latin typeface="OpenSans"/>
            </a:endParaRPr>
          </a:p>
          <a:p>
            <a:pPr algn="l"/>
            <a:r>
              <a:rPr lang="th-TH" b="0" i="0" dirty="0">
                <a:solidFill>
                  <a:srgbClr val="373A3C"/>
                </a:solidFill>
                <a:effectLst/>
                <a:latin typeface="OpenSans"/>
              </a:rPr>
              <a:t> </a:t>
            </a:r>
          </a:p>
          <a:p>
            <a:pPr algn="l"/>
            <a:r>
              <a:rPr lang="th-TH" b="0" i="0" dirty="0">
                <a:solidFill>
                  <a:srgbClr val="1F1F1F"/>
                </a:solidFill>
                <a:effectLst/>
                <a:latin typeface="Source Sans Pro" panose="020B0503030403020204" pitchFamily="34" charset="0"/>
              </a:rPr>
              <a:t>ดูสไลด์ถัดไป</a:t>
            </a:r>
            <a:r>
              <a:rPr lang="th-TH" b="0" i="0" dirty="0">
                <a:solidFill>
                  <a:srgbClr val="373A3C"/>
                </a:solidFill>
                <a:effectLst/>
                <a:latin typeface="OpenSans"/>
              </a:rPr>
              <a:t> </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5</a:t>
            </a:fld>
            <a:endParaRPr lang="en-US"/>
          </a:p>
        </p:txBody>
      </p:sp>
    </p:spTree>
    <p:extLst>
      <p:ext uri="{BB962C8B-B14F-4D97-AF65-F5344CB8AC3E}">
        <p14:creationId xmlns:p14="http://schemas.microsoft.com/office/powerpoint/2010/main" val="3109477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br>
              <a:rPr lang="th-TH" dirty="0"/>
            </a:br>
            <a:r>
              <a:rPr lang="th-TH" b="0" i="0" dirty="0">
                <a:solidFill>
                  <a:srgbClr val="202124"/>
                </a:solidFill>
                <a:effectLst/>
                <a:latin typeface="arial" panose="020B0604020202020204" pitchFamily="34" charset="0"/>
              </a:rPr>
              <a:t>นี่เป็นผลข้างเคียงของสิ่งที่เรียกว่า 'การใส่มากเกินไป' ซึ่งคุณสามารถเรียนรู้ได้ในภายหลัง และเป็นสิ่งที่คุณต้องจับตามองเมื่อฝึกโครงข่ายประสาทเทียม มันไม่มีประโยชน์ที่จะเสียเวลากับการฝึกถ้าคุณไม่ปรับปรุงการสูญเสียใช่ไหม!</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41</a:t>
            </a:fld>
            <a:endParaRPr lang="en-US"/>
          </a:p>
        </p:txBody>
      </p:sp>
    </p:spTree>
    <p:extLst>
      <p:ext uri="{BB962C8B-B14F-4D97-AF65-F5344CB8AC3E}">
        <p14:creationId xmlns:p14="http://schemas.microsoft.com/office/powerpoint/2010/main" val="13752800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42</a:t>
            </a:fld>
            <a:endParaRPr lang="en-US"/>
          </a:p>
        </p:txBody>
      </p:sp>
    </p:spTree>
    <p:extLst>
      <p:ext uri="{BB962C8B-B14F-4D97-AF65-F5344CB8AC3E}">
        <p14:creationId xmlns:p14="http://schemas.microsoft.com/office/powerpoint/2010/main" val="2858962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th-TH" dirty="0"/>
            </a:b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43</a:t>
            </a:fld>
            <a:endParaRPr lang="en-US"/>
          </a:p>
        </p:txBody>
      </p:sp>
    </p:spTree>
    <p:extLst>
      <p:ext uri="{BB962C8B-B14F-4D97-AF65-F5344CB8AC3E}">
        <p14:creationId xmlns:p14="http://schemas.microsoft.com/office/powerpoint/2010/main" val="40312745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44</a:t>
            </a:fld>
            <a:endParaRPr lang="en-US"/>
          </a:p>
        </p:txBody>
      </p:sp>
    </p:spTree>
    <p:extLst>
      <p:ext uri="{BB962C8B-B14F-4D97-AF65-F5344CB8AC3E}">
        <p14:creationId xmlns:p14="http://schemas.microsoft.com/office/powerpoint/2010/main" val="9074992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th-TH" baseline="0" dirty="0"/>
            </a:b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45</a:t>
            </a:fld>
            <a:endParaRPr lang="en-US"/>
          </a:p>
        </p:txBody>
      </p:sp>
    </p:spTree>
    <p:extLst>
      <p:ext uri="{BB962C8B-B14F-4D97-AF65-F5344CB8AC3E}">
        <p14:creationId xmlns:p14="http://schemas.microsoft.com/office/powerpoint/2010/main" val="2640229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th-TH" baseline="0" dirty="0"/>
            </a:b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46</a:t>
            </a:fld>
            <a:endParaRPr lang="en-US"/>
          </a:p>
        </p:txBody>
      </p:sp>
    </p:spTree>
    <p:extLst>
      <p:ext uri="{BB962C8B-B14F-4D97-AF65-F5344CB8AC3E}">
        <p14:creationId xmlns:p14="http://schemas.microsoft.com/office/powerpoint/2010/main" val="1550074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th-TH" baseline="0" dirty="0"/>
            </a:b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47</a:t>
            </a:fld>
            <a:endParaRPr lang="en-US"/>
          </a:p>
        </p:txBody>
      </p:sp>
    </p:spTree>
    <p:extLst>
      <p:ext uri="{BB962C8B-B14F-4D97-AF65-F5344CB8AC3E}">
        <p14:creationId xmlns:p14="http://schemas.microsoft.com/office/powerpoint/2010/main" val="5110241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th-TH" baseline="0" dirty="0"/>
            </a:b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48</a:t>
            </a:fld>
            <a:endParaRPr lang="en-US"/>
          </a:p>
        </p:txBody>
      </p:sp>
    </p:spTree>
    <p:extLst>
      <p:ext uri="{BB962C8B-B14F-4D97-AF65-F5344CB8AC3E}">
        <p14:creationId xmlns:p14="http://schemas.microsoft.com/office/powerpoint/2010/main" val="23651853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th-TH" baseline="0" dirty="0"/>
            </a:b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49</a:t>
            </a:fld>
            <a:endParaRPr lang="en-US"/>
          </a:p>
        </p:txBody>
      </p:sp>
    </p:spTree>
    <p:extLst>
      <p:ext uri="{BB962C8B-B14F-4D97-AF65-F5344CB8AC3E}">
        <p14:creationId xmlns:p14="http://schemas.microsoft.com/office/powerpoint/2010/main" val="12574595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50</a:t>
            </a:fld>
            <a:endParaRPr lang="en-US"/>
          </a:p>
        </p:txBody>
      </p:sp>
    </p:spTree>
    <p:extLst>
      <p:ext uri="{BB962C8B-B14F-4D97-AF65-F5344CB8AC3E}">
        <p14:creationId xmlns:p14="http://schemas.microsoft.com/office/powerpoint/2010/main" val="3784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h-TH" b="0" i="0" dirty="0">
                <a:solidFill>
                  <a:srgbClr val="373A3C"/>
                </a:solidFill>
                <a:effectLst/>
                <a:latin typeface="OpenSans"/>
              </a:rPr>
              <a:t> </a:t>
            </a:r>
          </a:p>
          <a:p>
            <a:pPr algn="l"/>
            <a:r>
              <a:rPr lang="th-TH" b="0" i="0" dirty="0">
                <a:solidFill>
                  <a:srgbClr val="1F1F1F"/>
                </a:solidFill>
                <a:effectLst/>
                <a:latin typeface="Source Sans Pro" panose="020B0503030403020204" pitchFamily="34" charset="0"/>
              </a:rPr>
              <a:t>ดูสไลด์นี้ ถ้าคุณยังสามารถบอกความแตกต่างว่านี่คือรองเท้าบูทได้ ดังนั้นภาพลดขนาดเป็น </a:t>
            </a:r>
            <a:r>
              <a:rPr lang="en-US" b="0" i="0" dirty="0">
                <a:solidFill>
                  <a:srgbClr val="1F1F1F"/>
                </a:solidFill>
                <a:effectLst/>
                <a:latin typeface="Source Sans Pro" panose="020B0503030403020204" pitchFamily="34" charset="0"/>
              </a:rPr>
              <a:t>28x28 pixel</a:t>
            </a:r>
            <a:r>
              <a:rPr lang="th-TH" b="0" i="0" dirty="0">
                <a:solidFill>
                  <a:srgbClr val="1F1F1F"/>
                </a:solidFill>
                <a:effectLst/>
                <a:latin typeface="Source Sans Pro" panose="020B0503030403020204" pitchFamily="34" charset="0"/>
              </a:rPr>
              <a:t> ก็ดูเหมือนเหมาะแล้วเพราะ</a:t>
            </a:r>
            <a:r>
              <a:rPr lang="th-TH" b="0" i="0" dirty="0">
                <a:solidFill>
                  <a:srgbClr val="373A3C"/>
                </a:solidFill>
                <a:effectLst/>
                <a:latin typeface="OpenSans"/>
              </a:rPr>
              <a:t> </a:t>
            </a:r>
            <a:r>
              <a:rPr lang="th-TH" b="0" i="0" dirty="0">
                <a:solidFill>
                  <a:srgbClr val="1F1F1F"/>
                </a:solidFill>
                <a:effectLst/>
                <a:latin typeface="Source Sans Pro" panose="020B0503030403020204" pitchFamily="34" charset="0"/>
              </a:rPr>
              <a:t>อย่างไรก็ตามเรายังสามารถเห็นสิ่งที่อยู่ในภาพ และในกรณีนี้มันเป็นรองเท้าบูทข้อเท้าใช่ไหม?</a:t>
            </a:r>
            <a:endParaRPr lang="th-TH" b="0" i="0" dirty="0">
              <a:effectLst/>
              <a:latin typeface="OpenSans"/>
            </a:endParaRPr>
          </a:p>
          <a:p>
            <a:pPr algn="l"/>
            <a:endParaRPr lang="th-TH" b="0" i="0" dirty="0">
              <a:effectLst/>
              <a:latin typeface="OpenSans"/>
            </a:endParaRPr>
          </a:p>
          <a:p>
            <a:pPr algn="l"/>
            <a:r>
              <a:rPr lang="th-TH" b="0" i="0" dirty="0" err="1">
                <a:solidFill>
                  <a:srgbClr val="1F1F1F"/>
                </a:solidFill>
                <a:effectLst/>
                <a:latin typeface="Source Sans Pro" panose="020B0503030403020204" pitchFamily="34" charset="0"/>
              </a:rPr>
              <a:t>ทําให้</a:t>
            </a:r>
            <a:r>
              <a:rPr lang="th-TH" b="0" i="0" dirty="0">
                <a:solidFill>
                  <a:srgbClr val="1F1F1F"/>
                </a:solidFill>
                <a:effectLst/>
                <a:latin typeface="Source Sans Pro" panose="020B0503030403020204" pitchFamily="34" charset="0"/>
              </a:rPr>
              <a:t>มันยอดเยี่ยม </a:t>
            </a:r>
            <a:r>
              <a:rPr lang="th-TH" b="0" i="0" dirty="0" err="1">
                <a:solidFill>
                  <a:srgbClr val="1F1F1F"/>
                </a:solidFill>
                <a:effectLst/>
                <a:latin typeface="Source Sans Pro" panose="020B0503030403020204" pitchFamily="34" charset="0"/>
              </a:rPr>
              <a:t>สําหรับ</a:t>
            </a:r>
            <a:r>
              <a:rPr lang="th-TH" b="0" i="0" dirty="0">
                <a:solidFill>
                  <a:srgbClr val="1F1F1F"/>
                </a:solidFill>
                <a:effectLst/>
                <a:latin typeface="Source Sans Pro" panose="020B0503030403020204" pitchFamily="34" charset="0"/>
              </a:rPr>
              <a:t>การฝึกอบรมเครือข่ายประสาท เพราะทำให้คอมสามารถประมวลผลได้เร็วขึ้น</a:t>
            </a:r>
            <a:endParaRPr lang="th-TH" b="0" i="0" dirty="0">
              <a:effectLst/>
              <a:latin typeface="OpenSans"/>
            </a:endParaRPr>
          </a:p>
          <a:p>
            <a:r>
              <a:rPr lang="th-TH" b="0" i="0" dirty="0">
                <a:solidFill>
                  <a:srgbClr val="373A3C"/>
                </a:solidFill>
                <a:effectLst/>
                <a:latin typeface="OpenSans"/>
              </a:rPr>
              <a:t> </a:t>
            </a:r>
            <a:endParaRPr lang="th-TH" b="0" i="0" dirty="0">
              <a:effectLst/>
              <a:latin typeface="OpenSans"/>
            </a:endParaRPr>
          </a:p>
          <a:p>
            <a:r>
              <a:rPr lang="th-TH" b="0" i="0" dirty="0">
                <a:solidFill>
                  <a:srgbClr val="373A3C"/>
                </a:solidFill>
                <a:effectLst/>
                <a:latin typeface="OpenSans"/>
              </a:rPr>
              <a:t> </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6</a:t>
            </a:fld>
            <a:endParaRPr lang="en-US"/>
          </a:p>
        </p:txBody>
      </p:sp>
    </p:spTree>
    <p:extLst>
      <p:ext uri="{BB962C8B-B14F-4D97-AF65-F5344CB8AC3E}">
        <p14:creationId xmlns:p14="http://schemas.microsoft.com/office/powerpoint/2010/main" val="4274856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51</a:t>
            </a:fld>
            <a:endParaRPr lang="en-US"/>
          </a:p>
        </p:txBody>
      </p:sp>
    </p:spTree>
    <p:extLst>
      <p:ext uri="{BB962C8B-B14F-4D97-AF65-F5344CB8AC3E}">
        <p14:creationId xmlns:p14="http://schemas.microsoft.com/office/powerpoint/2010/main" val="16207791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52</a:t>
            </a:fld>
            <a:endParaRPr lang="en-US"/>
          </a:p>
        </p:txBody>
      </p:sp>
    </p:spTree>
    <p:extLst>
      <p:ext uri="{BB962C8B-B14F-4D97-AF65-F5344CB8AC3E}">
        <p14:creationId xmlns:p14="http://schemas.microsoft.com/office/powerpoint/2010/main" val="17658144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53</a:t>
            </a:fld>
            <a:endParaRPr lang="en-US"/>
          </a:p>
        </p:txBody>
      </p:sp>
    </p:spTree>
    <p:extLst>
      <p:ext uri="{BB962C8B-B14F-4D97-AF65-F5344CB8AC3E}">
        <p14:creationId xmlns:p14="http://schemas.microsoft.com/office/powerpoint/2010/main" val="28795657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54</a:t>
            </a:fld>
            <a:endParaRPr lang="en-US"/>
          </a:p>
        </p:txBody>
      </p:sp>
    </p:spTree>
    <p:extLst>
      <p:ext uri="{BB962C8B-B14F-4D97-AF65-F5344CB8AC3E}">
        <p14:creationId xmlns:p14="http://schemas.microsoft.com/office/powerpoint/2010/main" val="7286164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55</a:t>
            </a:fld>
            <a:endParaRPr lang="en-US"/>
          </a:p>
        </p:txBody>
      </p:sp>
    </p:spTree>
    <p:extLst>
      <p:ext uri="{BB962C8B-B14F-4D97-AF65-F5344CB8AC3E}">
        <p14:creationId xmlns:p14="http://schemas.microsoft.com/office/powerpoint/2010/main" val="36304949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56</a:t>
            </a:fld>
            <a:endParaRPr lang="en-US"/>
          </a:p>
        </p:txBody>
      </p:sp>
    </p:spTree>
    <p:extLst>
      <p:ext uri="{BB962C8B-B14F-4D97-AF65-F5344CB8AC3E}">
        <p14:creationId xmlns:p14="http://schemas.microsoft.com/office/powerpoint/2010/main" val="3035683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57</a:t>
            </a:fld>
            <a:endParaRPr lang="en-US"/>
          </a:p>
        </p:txBody>
      </p:sp>
    </p:spTree>
    <p:extLst>
      <p:ext uri="{BB962C8B-B14F-4D97-AF65-F5344CB8AC3E}">
        <p14:creationId xmlns:p14="http://schemas.microsoft.com/office/powerpoint/2010/main" val="424793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h-TH" b="0" i="0" dirty="0">
                <a:solidFill>
                  <a:srgbClr val="373A3C"/>
                </a:solidFill>
                <a:effectLst/>
                <a:latin typeface="OpenSans"/>
              </a:rPr>
              <a:t>เพิ่มเติม </a:t>
            </a:r>
            <a:r>
              <a:rPr lang="en-US" b="0" i="0" dirty="0">
                <a:solidFill>
                  <a:srgbClr val="373A3C"/>
                </a:solidFill>
                <a:effectLst/>
                <a:latin typeface="OpenSans"/>
              </a:rPr>
              <a:t>…..</a:t>
            </a:r>
            <a:r>
              <a:rPr lang="th-TH" b="0" i="0" dirty="0">
                <a:solidFill>
                  <a:srgbClr val="373A3C"/>
                </a:solidFill>
                <a:effectLst/>
                <a:latin typeface="OpenSans"/>
              </a:rPr>
              <a:t> </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7</a:t>
            </a:fld>
            <a:endParaRPr lang="en-US"/>
          </a:p>
        </p:txBody>
      </p:sp>
    </p:spTree>
    <p:extLst>
      <p:ext uri="{BB962C8B-B14F-4D97-AF65-F5344CB8AC3E}">
        <p14:creationId xmlns:p14="http://schemas.microsoft.com/office/powerpoint/2010/main" val="947295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h-TH" b="0" i="0" dirty="0">
                <a:solidFill>
                  <a:srgbClr val="373A3C"/>
                </a:solidFill>
                <a:effectLst/>
                <a:latin typeface="OpenSans"/>
              </a:rPr>
              <a:t> </a:t>
            </a:r>
            <a:r>
              <a:rPr lang="en-US" b="0" i="0" dirty="0">
                <a:solidFill>
                  <a:srgbClr val="1F1F1F"/>
                </a:solidFill>
                <a:effectLst/>
                <a:latin typeface="Source Sans Pro" panose="020B0503030403020204" pitchFamily="34" charset="0"/>
              </a:rPr>
              <a:t>In the previous lesson, </a:t>
            </a:r>
            <a:r>
              <a:rPr lang="th-TH" b="0" i="0" dirty="0">
                <a:solidFill>
                  <a:srgbClr val="1F1F1F"/>
                </a:solidFill>
                <a:effectLst/>
                <a:latin typeface="Source Sans Pro" panose="020B0503030403020204" pitchFamily="34" charset="0"/>
              </a:rPr>
              <a:t>เราได้เรียนเกี่ยวกับ </a:t>
            </a:r>
            <a:r>
              <a:rPr lang="en-US" b="0" i="0" dirty="0">
                <a:solidFill>
                  <a:srgbClr val="1F1F1F"/>
                </a:solidFill>
                <a:effectLst/>
                <a:latin typeface="Source Sans Pro" panose="020B0503030403020204" pitchFamily="34" charset="0"/>
              </a:rPr>
              <a:t>TensorFlow and </a:t>
            </a:r>
            <a:r>
              <a:rPr lang="en-US" b="0" i="0" dirty="0" err="1">
                <a:solidFill>
                  <a:srgbClr val="1F1F1F"/>
                </a:solidFill>
                <a:effectLst/>
                <a:latin typeface="Source Sans Pro" panose="020B0503030403020204" pitchFamily="34" charset="0"/>
              </a:rPr>
              <a:t>Keras</a:t>
            </a:r>
            <a:r>
              <a:rPr lang="en-US" b="0" i="0" dirty="0">
                <a:solidFill>
                  <a:srgbClr val="1F1F1F"/>
                </a:solidFill>
                <a:effectLst/>
                <a:latin typeface="Source Sans Pro" panose="020B0503030403020204" pitchFamily="34" charset="0"/>
              </a:rPr>
              <a:t>, </a:t>
            </a:r>
            <a:r>
              <a:rPr lang="th-TH" b="0" i="0" dirty="0">
                <a:solidFill>
                  <a:schemeClr val="tx1"/>
                </a:solidFill>
                <a:effectLst/>
                <a:latin typeface="OpenSans"/>
              </a:rPr>
              <a:t> </a:t>
            </a:r>
            <a:r>
              <a:rPr lang="th-TH" b="0" i="0" dirty="0">
                <a:solidFill>
                  <a:srgbClr val="1F1F1F"/>
                </a:solidFill>
                <a:effectLst/>
                <a:latin typeface="Source Sans Pro" panose="020B0503030403020204" pitchFamily="34" charset="0"/>
              </a:rPr>
              <a:t>และวิธีในการสร้าง </a:t>
            </a:r>
            <a:r>
              <a:rPr lang="en-US" b="0" i="0" dirty="0">
                <a:solidFill>
                  <a:srgbClr val="1F1F1F"/>
                </a:solidFill>
                <a:effectLst/>
                <a:latin typeface="Source Sans Pro" panose="020B0503030403020204" pitchFamily="34" charset="0"/>
              </a:rPr>
              <a:t>simple neural network</a:t>
            </a:r>
            <a:r>
              <a:rPr lang="th-TH" b="0" i="0" dirty="0">
                <a:solidFill>
                  <a:srgbClr val="1F1F1F"/>
                </a:solidFill>
                <a:effectLst/>
                <a:latin typeface="Source Sans Pro" panose="020B0503030403020204" pitchFamily="34" charset="0"/>
              </a:rPr>
              <a:t> อย่างง่ายด้วย  คราวที่แล้วเราใช่แค่ </a:t>
            </a:r>
            <a:r>
              <a:rPr lang="en-US" b="0" i="0" dirty="0">
                <a:solidFill>
                  <a:srgbClr val="1F1F1F"/>
                </a:solidFill>
                <a:effectLst/>
                <a:latin typeface="Source Sans Pro" panose="020B0503030403020204" pitchFamily="34" charset="0"/>
              </a:rPr>
              <a:t>six pairs of numbers</a:t>
            </a:r>
          </a:p>
          <a:p>
            <a:pPr algn="l"/>
            <a:endParaRPr lang="en-US" b="0" i="0" dirty="0">
              <a:solidFill>
                <a:srgbClr val="1F1F1F"/>
              </a:solidFill>
              <a:effectLst/>
              <a:latin typeface="Source Sans Pro" panose="020B0503030403020204" pitchFamily="34" charset="0"/>
            </a:endParaRPr>
          </a:p>
          <a:p>
            <a:pPr algn="l"/>
            <a:r>
              <a:rPr lang="en-US" b="0" i="0" dirty="0">
                <a:solidFill>
                  <a:srgbClr val="1F1F1F"/>
                </a:solidFill>
                <a:effectLst/>
                <a:latin typeface="Source Sans Pro" panose="020B0503030403020204" pitchFamily="34" charset="0"/>
              </a:rPr>
              <a:t>This time you have to load 70,000 images off the disk, </a:t>
            </a:r>
            <a:endParaRPr lang="en-US" b="0" i="0" dirty="0">
              <a:effectLst/>
              <a:latin typeface="Open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th-TH" b="0" i="0" dirty="0">
                <a:solidFill>
                  <a:srgbClr val="1F1F1F"/>
                </a:solidFill>
                <a:effectLst/>
                <a:latin typeface="Source Sans Pro" panose="020B0503030403020204" pitchFamily="34" charset="0"/>
              </a:rPr>
              <a:t>เราจะมาเขียนโค้ดในการจัดการกับการโหลดมูลภาพ</a:t>
            </a:r>
            <a:r>
              <a:rPr lang="en-US" b="0" i="0" dirty="0">
                <a:solidFill>
                  <a:srgbClr val="1F1F1F"/>
                </a:solidFill>
                <a:effectLst/>
                <a:latin typeface="Source Sans Pro" panose="020B0503030403020204" pitchFamily="34" charset="0"/>
              </a:rPr>
              <a:t> Fashion-MNIST </a:t>
            </a:r>
            <a:r>
              <a:rPr lang="th-TH" b="0" i="0" dirty="0">
                <a:solidFill>
                  <a:srgbClr val="1F1F1F"/>
                </a:solidFill>
                <a:effectLst/>
                <a:latin typeface="Source Sans Pro" panose="020B0503030403020204" pitchFamily="34" charset="0"/>
              </a:rPr>
              <a:t>กัน</a:t>
            </a:r>
            <a:r>
              <a:rPr lang="th-TH" b="0" i="0" dirty="0">
                <a:solidFill>
                  <a:schemeClr val="tx1"/>
                </a:solidFill>
                <a:effectLst/>
                <a:latin typeface="OpenSans"/>
              </a:rPr>
              <a:t> </a:t>
            </a:r>
            <a:r>
              <a:rPr lang="th-TH" b="0" i="0" dirty="0">
                <a:solidFill>
                  <a:srgbClr val="1F1F1F"/>
                </a:solidFill>
                <a:effectLst/>
                <a:latin typeface="Source Sans Pro" panose="020B0503030403020204" pitchFamily="34" charset="0"/>
              </a:rPr>
              <a:t>แต่ว่าอย่างไรก็ตาม</a:t>
            </a:r>
            <a:r>
              <a:rPr lang="en-US" b="0" i="0" dirty="0">
                <a:solidFill>
                  <a:srgbClr val="1F1F1F"/>
                </a:solidFill>
                <a:effectLst/>
                <a:latin typeface="Source Sans Pro" panose="020B0503030403020204" pitchFamily="34" charset="0"/>
              </a:rPr>
              <a:t>. </a:t>
            </a:r>
            <a:endParaRPr lang="en-US" b="0" i="0" dirty="0">
              <a:effectLst/>
              <a:latin typeface="OpenSans"/>
            </a:endParaRPr>
          </a:p>
          <a:p>
            <a:pPr algn="l"/>
            <a:r>
              <a:rPr lang="th-TH" b="0" i="0" dirty="0">
                <a:solidFill>
                  <a:srgbClr val="1F1F1F"/>
                </a:solidFill>
                <a:effectLst/>
                <a:latin typeface="Source Sans Pro" panose="020B0503030403020204" pitchFamily="34" charset="0"/>
              </a:rPr>
              <a:t>มันทำได้</a:t>
            </a:r>
            <a:r>
              <a:rPr lang="th-TH" b="0" i="0" dirty="0" err="1">
                <a:solidFill>
                  <a:srgbClr val="1F1F1F"/>
                </a:solidFill>
                <a:effectLst/>
                <a:latin typeface="Source Sans Pro" panose="020B0503030403020204" pitchFamily="34" charset="0"/>
              </a:rPr>
              <a:t>ไดด้</a:t>
            </a:r>
            <a:r>
              <a:rPr lang="th-TH" b="0" i="0" dirty="0">
                <a:solidFill>
                  <a:srgbClr val="1F1F1F"/>
                </a:solidFill>
                <a:effectLst/>
                <a:latin typeface="Source Sans Pro" panose="020B0503030403020204" pitchFamily="34" charset="0"/>
              </a:rPr>
              <a:t>ไม่ยากแค่โค้ดไม่กี่บรรทัด เพราะ </a:t>
            </a:r>
            <a:r>
              <a:rPr lang="en-US" b="0" i="0" dirty="0">
                <a:solidFill>
                  <a:srgbClr val="1F1F1F"/>
                </a:solidFill>
                <a:effectLst/>
                <a:latin typeface="Source Sans Pro" panose="020B0503030403020204" pitchFamily="34" charset="0"/>
              </a:rPr>
              <a:t>Fashion-MNIST </a:t>
            </a:r>
            <a:r>
              <a:rPr lang="th-TH" b="0" i="0" dirty="0">
                <a:solidFill>
                  <a:srgbClr val="1F1F1F"/>
                </a:solidFill>
                <a:effectLst/>
                <a:latin typeface="Source Sans Pro" panose="020B0503030403020204" pitchFamily="34" charset="0"/>
              </a:rPr>
              <a:t>เป็นดาต้าเซตที่</a:t>
            </a:r>
            <a:r>
              <a:rPr lang="en-US" b="0" i="0" dirty="0">
                <a:solidFill>
                  <a:srgbClr val="1F1F1F"/>
                </a:solidFill>
                <a:effectLst/>
                <a:latin typeface="Source Sans Pro" panose="020B0503030403020204" pitchFamily="34" charset="0"/>
              </a:rPr>
              <a:t> available </a:t>
            </a:r>
            <a:r>
              <a:rPr lang="th-TH" b="0" i="0" dirty="0">
                <a:solidFill>
                  <a:srgbClr val="1F1F1F"/>
                </a:solidFill>
                <a:effectLst/>
                <a:latin typeface="Source Sans Pro" panose="020B0503030403020204" pitchFamily="34" charset="0"/>
              </a:rPr>
              <a:t>ให้กับ</a:t>
            </a:r>
            <a:r>
              <a:rPr lang="en-US" b="0" i="0" dirty="0">
                <a:solidFill>
                  <a:schemeClr val="tx1"/>
                </a:solidFill>
                <a:effectLst/>
                <a:latin typeface="OpenSans"/>
              </a:rPr>
              <a:t> </a:t>
            </a:r>
            <a:r>
              <a:rPr lang="en-US" b="0" i="0" dirty="0">
                <a:solidFill>
                  <a:srgbClr val="1F1F1F"/>
                </a:solidFill>
                <a:effectLst/>
                <a:latin typeface="Source Sans Pro" panose="020B0503030403020204" pitchFamily="34" charset="0"/>
              </a:rPr>
              <a:t>API </a:t>
            </a:r>
            <a:r>
              <a:rPr lang="th-TH" b="0" i="0" dirty="0">
                <a:solidFill>
                  <a:srgbClr val="1F1F1F"/>
                </a:solidFill>
                <a:effectLst/>
                <a:latin typeface="Source Sans Pro" panose="020B0503030403020204" pitchFamily="34" charset="0"/>
              </a:rPr>
              <a:t>เรียกใช้ใน </a:t>
            </a:r>
            <a:r>
              <a:rPr lang="en-US" b="0" i="0" dirty="0">
                <a:solidFill>
                  <a:srgbClr val="1F1F1F"/>
                </a:solidFill>
                <a:effectLst/>
                <a:latin typeface="Source Sans Pro" panose="020B0503030403020204" pitchFamily="34" charset="0"/>
              </a:rPr>
              <a:t>TensorFlow</a:t>
            </a:r>
          </a:p>
          <a:p>
            <a:pPr algn="l"/>
            <a:endParaRPr lang="en-US" b="0" i="0" dirty="0">
              <a:solidFill>
                <a:srgbClr val="1F1F1F"/>
              </a:solidFill>
              <a:effectLst/>
              <a:latin typeface="Source Sans Pro" panose="020B0503030403020204" pitchFamily="34" charset="0"/>
            </a:endParaRPr>
          </a:p>
          <a:p>
            <a:pPr algn="l"/>
            <a:r>
              <a:rPr lang="th-TH" sz="1200" dirty="0">
                <a:latin typeface="TH SarabunPSK" panose="020B0500040200020003" pitchFamily="34" charset="-34"/>
                <a:cs typeface="TH SarabunPSK" panose="020B0500040200020003" pitchFamily="34" charset="-34"/>
              </a:rPr>
              <a:t>โดยโหลดชุดข้อมูล  </a:t>
            </a:r>
            <a:r>
              <a:rPr lang="en-US" sz="1200" b="1" dirty="0" err="1">
                <a:latin typeface="TH SarabunPSK" panose="020B0500040200020003" pitchFamily="34" charset="-34"/>
                <a:cs typeface="TH SarabunPSK" panose="020B0500040200020003" pitchFamily="34" charset="-34"/>
              </a:rPr>
              <a:t>fashion_mnist</a:t>
            </a:r>
            <a:r>
              <a:rPr lang="en-US" sz="1200" b="1" dirty="0">
                <a:latin typeface="TH SarabunPSK" panose="020B0500040200020003" pitchFamily="34" charset="-34"/>
                <a:cs typeface="TH SarabunPSK" panose="020B0500040200020003" pitchFamily="34" charset="-34"/>
              </a:rPr>
              <a:t> </a:t>
            </a:r>
            <a:r>
              <a:rPr lang="th-TH" sz="1200" dirty="0">
                <a:latin typeface="TH SarabunPSK" panose="020B0500040200020003" pitchFamily="34" charset="-34"/>
                <a:cs typeface="TH SarabunPSK" panose="020B0500040200020003" pitchFamily="34" charset="-34"/>
              </a:rPr>
              <a:t>จาก </a:t>
            </a:r>
            <a:r>
              <a:rPr lang="en-GB" sz="1200" dirty="0" err="1">
                <a:latin typeface="TH SarabunPSK" panose="020B0500040200020003" pitchFamily="34" charset="-34"/>
                <a:cs typeface="TH SarabunPSK" panose="020B0500040200020003" pitchFamily="34" charset="-34"/>
              </a:rPr>
              <a:t>Keras</a:t>
            </a:r>
            <a:r>
              <a:rPr lang="en-GB" sz="1200" dirty="0">
                <a:latin typeface="TH SarabunPSK" panose="020B0500040200020003" pitchFamily="34" charset="-34"/>
                <a:cs typeface="TH SarabunPSK" panose="020B0500040200020003" pitchFamily="34" charset="-34"/>
              </a:rPr>
              <a:t> database</a:t>
            </a:r>
            <a:r>
              <a:rPr lang="th-TH" sz="1200" dirty="0">
                <a:latin typeface="TH SarabunPSK" panose="020B0500040200020003" pitchFamily="34" charset="-34"/>
                <a:cs typeface="TH SarabunPSK" panose="020B0500040200020003" pitchFamily="34" charset="-34"/>
              </a:rPr>
              <a:t>  ประกาศตัวแปร </a:t>
            </a:r>
            <a:r>
              <a:rPr lang="en-US" sz="1200" b="1" dirty="0" err="1">
                <a:latin typeface="TH SarabunPSK" panose="020B0500040200020003" pitchFamily="34" charset="-34"/>
                <a:cs typeface="TH SarabunPSK" panose="020B0500040200020003" pitchFamily="34" charset="-34"/>
              </a:rPr>
              <a:t>fashion_mnist</a:t>
            </a:r>
            <a:r>
              <a:rPr lang="en-US" sz="1200" b="1" dirty="0">
                <a:latin typeface="TH SarabunPSK" panose="020B0500040200020003" pitchFamily="34" charset="-34"/>
                <a:cs typeface="TH SarabunPSK" panose="020B0500040200020003" pitchFamily="34" charset="-34"/>
              </a:rPr>
              <a:t>  </a:t>
            </a:r>
            <a:r>
              <a:rPr lang="en-US" b="0" i="0" dirty="0">
                <a:solidFill>
                  <a:srgbClr val="1F1F1F"/>
                </a:solidFill>
                <a:effectLst/>
                <a:latin typeface="Source Sans Pro" panose="020B0503030403020204" pitchFamily="34" charset="0"/>
              </a:rPr>
              <a:t>load data   </a:t>
            </a:r>
            <a:r>
              <a:rPr lang="th-TH" b="0" i="0" dirty="0">
                <a:solidFill>
                  <a:srgbClr val="1F1F1F"/>
                </a:solidFill>
                <a:effectLst/>
                <a:latin typeface="Source Sans Pro" panose="020B0503030403020204" pitchFamily="34" charset="0"/>
              </a:rPr>
              <a:t>จาก </a:t>
            </a:r>
            <a:r>
              <a:rPr lang="en-US" b="0" i="0" dirty="0" err="1">
                <a:solidFill>
                  <a:srgbClr val="1F1F1F"/>
                </a:solidFill>
                <a:effectLst/>
                <a:latin typeface="Source Sans Pro" panose="020B0503030403020204" pitchFamily="34" charset="0"/>
              </a:rPr>
              <a:t>Keras</a:t>
            </a:r>
            <a:r>
              <a:rPr lang="en-US" b="0" i="0" dirty="0">
                <a:solidFill>
                  <a:srgbClr val="1F1F1F"/>
                </a:solidFill>
                <a:effectLst/>
                <a:latin typeface="Source Sans Pro" panose="020B0503030403020204" pitchFamily="34" charset="0"/>
              </a:rPr>
              <a:t> database. </a:t>
            </a:r>
            <a:endParaRPr lang="en-US" b="0" i="0" dirty="0">
              <a:effectLst/>
              <a:latin typeface="OpenSans"/>
            </a:endParaRPr>
          </a:p>
          <a:p>
            <a:pPr algn="l"/>
            <a:r>
              <a:rPr lang="th-TH" b="0" i="0" dirty="0">
                <a:solidFill>
                  <a:srgbClr val="1F1F1F"/>
                </a:solidFill>
                <a:effectLst/>
                <a:latin typeface="Source Sans Pro" panose="020B0503030403020204" pitchFamily="34" charset="0"/>
              </a:rPr>
              <a:t>มันจะรีเทรอนค่า </a:t>
            </a:r>
            <a:r>
              <a:rPr lang="en-US" b="0" i="0" dirty="0">
                <a:solidFill>
                  <a:srgbClr val="1F1F1F"/>
                </a:solidFill>
                <a:effectLst/>
                <a:latin typeface="Source Sans Pro" panose="020B0503030403020204" pitchFamily="34" charset="0"/>
              </a:rPr>
              <a:t>lists</a:t>
            </a:r>
            <a:r>
              <a:rPr lang="th-TH" b="0" i="0" dirty="0">
                <a:solidFill>
                  <a:srgbClr val="1F1F1F"/>
                </a:solidFill>
                <a:effectLst/>
                <a:latin typeface="Source Sans Pro" panose="020B0503030403020204" pitchFamily="34" charset="0"/>
              </a:rPr>
              <a:t> กลับมา </a:t>
            </a:r>
            <a:r>
              <a:rPr lang="en-US" b="0" i="0" dirty="0">
                <a:solidFill>
                  <a:srgbClr val="1F1F1F"/>
                </a:solidFill>
                <a:effectLst/>
                <a:latin typeface="Source Sans Pro" panose="020B0503030403020204" pitchFamily="34" charset="0"/>
              </a:rPr>
              <a:t>4 List</a:t>
            </a:r>
            <a:r>
              <a:rPr lang="en-US" b="0" i="0" dirty="0">
                <a:solidFill>
                  <a:schemeClr val="tx1"/>
                </a:solidFill>
                <a:effectLst/>
                <a:latin typeface="OpenSans"/>
              </a:rPr>
              <a:t> </a:t>
            </a:r>
            <a:r>
              <a:rPr lang="th-TH" b="0" i="0" dirty="0">
                <a:solidFill>
                  <a:schemeClr val="tx1"/>
                </a:solidFill>
                <a:effectLst/>
                <a:latin typeface="OpenSans"/>
              </a:rPr>
              <a:t>นั่นก็คือ </a:t>
            </a:r>
            <a:r>
              <a:rPr lang="en-US" b="0" i="0" dirty="0">
                <a:solidFill>
                  <a:srgbClr val="1F1F1F"/>
                </a:solidFill>
                <a:effectLst/>
                <a:latin typeface="Source Sans Pro" panose="020B0503030403020204" pitchFamily="34" charset="0"/>
              </a:rPr>
              <a:t>training data,  training labels,  testing data </a:t>
            </a:r>
            <a:r>
              <a:rPr lang="th-TH" b="0" i="0" dirty="0">
                <a:solidFill>
                  <a:srgbClr val="1F1F1F"/>
                </a:solidFill>
                <a:effectLst/>
                <a:latin typeface="Source Sans Pro" panose="020B0503030403020204" pitchFamily="34" charset="0"/>
              </a:rPr>
              <a:t>และ</a:t>
            </a:r>
            <a:r>
              <a:rPr lang="en-US" b="0" i="0" dirty="0">
                <a:solidFill>
                  <a:srgbClr val="1F1F1F"/>
                </a:solidFill>
                <a:effectLst/>
                <a:latin typeface="Source Sans Pro" panose="020B0503030403020204" pitchFamily="34" charset="0"/>
              </a:rPr>
              <a:t> testing labels.</a:t>
            </a:r>
            <a:endParaRPr lang="en-US" b="0" i="0" dirty="0">
              <a:effectLst/>
              <a:latin typeface="OpenSans"/>
            </a:endParaRPr>
          </a:p>
          <a:p>
            <a:pPr algn="l"/>
            <a:endParaRPr lang="en-US" b="0" i="0" dirty="0">
              <a:effectLst/>
              <a:latin typeface="OpenSans"/>
            </a:endParaRPr>
          </a:p>
          <a:p>
            <a:r>
              <a:rPr lang="th-TH" baseline="0" dirty="0"/>
              <a:t> </a:t>
            </a:r>
          </a:p>
        </p:txBody>
      </p:sp>
      <p:sp>
        <p:nvSpPr>
          <p:cNvPr id="4" name="Slide Number Placeholder 3"/>
          <p:cNvSpPr>
            <a:spLocks noGrp="1"/>
          </p:cNvSpPr>
          <p:nvPr>
            <p:ph type="sldNum" sz="quarter" idx="10"/>
          </p:nvPr>
        </p:nvSpPr>
        <p:spPr/>
        <p:txBody>
          <a:bodyPr/>
          <a:lstStyle/>
          <a:p>
            <a:fld id="{8184196F-41A0-4CC6-B1ED-E7242EEB66A4}" type="slidenum">
              <a:rPr lang="en-US" smtClean="0"/>
              <a:t>8</a:t>
            </a:fld>
            <a:endParaRPr lang="en-US"/>
          </a:p>
        </p:txBody>
      </p:sp>
    </p:spTree>
    <p:extLst>
      <p:ext uri="{BB962C8B-B14F-4D97-AF65-F5344CB8AC3E}">
        <p14:creationId xmlns:p14="http://schemas.microsoft.com/office/powerpoint/2010/main" val="3894069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h-TH" b="0" i="0" dirty="0">
                <a:solidFill>
                  <a:srgbClr val="373A3C"/>
                </a:solidFill>
                <a:effectLst/>
                <a:latin typeface="OpenSans"/>
              </a:rPr>
              <a:t>ตอนนี้สิ่งที่นิสิตอาจจะยังสงสัย?  เมื่อสร้างเครือข่ายประสาทเช่นนี้มันเป็นกลยุทธ์ที่ดีในการแบ่งชุดข้อมูลของเพื่อฝึกอบรมเครือข่ายประสาท และชุดข้อมูลทดสอบ ซึ่งเป็นข้อมูลที่คล้ายกันที่แบบจําลองยังไม่ได้เห็นว่ามันดีแค่ไหนในการจดจําภาพ </a:t>
            </a:r>
          </a:p>
          <a:p>
            <a:pPr algn="l"/>
            <a:r>
              <a:rPr lang="th-TH" b="0" i="0" dirty="0">
                <a:solidFill>
                  <a:srgbClr val="373A3C"/>
                </a:solidFill>
                <a:effectLst/>
                <a:latin typeface="OpenSans"/>
              </a:rPr>
              <a:t>	ดังนั้นในชุดข้อมูล </a:t>
            </a:r>
            <a:r>
              <a:rPr lang="en-GB" b="0" i="0" dirty="0">
                <a:solidFill>
                  <a:srgbClr val="373A3C"/>
                </a:solidFill>
                <a:effectLst/>
                <a:latin typeface="OpenSans"/>
              </a:rPr>
              <a:t>Fashion-MNIST</a:t>
            </a:r>
            <a:r>
              <a:rPr lang="en-US" b="0" i="0" dirty="0">
                <a:solidFill>
                  <a:srgbClr val="373A3C"/>
                </a:solidFill>
                <a:effectLst/>
                <a:latin typeface="OpenSans"/>
              </a:rPr>
              <a:t> </a:t>
            </a:r>
            <a:r>
              <a:rPr lang="th-TH" b="0" i="0" dirty="0">
                <a:solidFill>
                  <a:srgbClr val="373A3C"/>
                </a:solidFill>
                <a:effectLst/>
                <a:latin typeface="OpenSans"/>
              </a:rPr>
              <a:t>ใน 70,000 แบ่งออกเป็นข้อมูลฝึกสอน </a:t>
            </a:r>
            <a:r>
              <a:rPr lang="en-US" b="0" i="0" dirty="0">
                <a:solidFill>
                  <a:srgbClr val="373A3C"/>
                </a:solidFill>
                <a:effectLst/>
                <a:latin typeface="OpenSans"/>
              </a:rPr>
              <a:t>60000 </a:t>
            </a:r>
            <a:r>
              <a:rPr lang="th-TH" b="0" i="0" dirty="0">
                <a:solidFill>
                  <a:srgbClr val="373A3C"/>
                </a:solidFill>
                <a:effectLst/>
                <a:latin typeface="OpenSans"/>
              </a:rPr>
              <a:t>ภาพ และ ข้อมูลทดสอบเครือข่ายจ 10,000 ภาพ ซึ่งไม่เคยเห็นมาก่อน  ใช้เพื่อทดสอบว่าแบบจำลองหรือเครือข่ายมีประสิทธิภาพดีหรือไม่ดีเพียงใด</a:t>
            </a:r>
          </a:p>
          <a:p>
            <a:pPr algn="l"/>
            <a:endParaRPr lang="th-TH" b="0" i="0" baseline="0" dirty="0">
              <a:solidFill>
                <a:srgbClr val="373A3C"/>
              </a:solidFill>
              <a:effectLst/>
              <a:latin typeface="OpenSans"/>
            </a:endParaRPr>
          </a:p>
          <a:p>
            <a:pPr algn="l"/>
            <a:r>
              <a:rPr lang="th-TH" b="0" i="0" dirty="0">
                <a:solidFill>
                  <a:srgbClr val="1F1F1F"/>
                </a:solidFill>
                <a:effectLst/>
                <a:latin typeface="Source Sans Pro" panose="020B0503030403020204" pitchFamily="34" charset="0"/>
              </a:rPr>
              <a:t>ตัวอย่างเช่น</a:t>
            </a:r>
            <a:r>
              <a:rPr lang="th-TH" b="0" i="0" dirty="0">
                <a:solidFill>
                  <a:schemeClr val="tx1"/>
                </a:solidFill>
                <a:effectLst/>
                <a:latin typeface="OpenSans"/>
              </a:rPr>
              <a:t>  </a:t>
            </a:r>
            <a:r>
              <a:rPr lang="th-TH" b="0" i="0" dirty="0">
                <a:solidFill>
                  <a:srgbClr val="1F1F1F"/>
                </a:solidFill>
                <a:effectLst/>
                <a:latin typeface="Source Sans Pro" panose="020B0503030403020204" pitchFamily="34" charset="0"/>
              </a:rPr>
              <a:t>ข้อมูลการฝึกอบรม จะมีภาพเช่นนี้</a:t>
            </a:r>
            <a:r>
              <a:rPr lang="th-TH" b="0" i="0" dirty="0">
                <a:solidFill>
                  <a:schemeClr val="tx1"/>
                </a:solidFill>
                <a:effectLst/>
                <a:latin typeface="OpenSans"/>
              </a:rPr>
              <a:t> </a:t>
            </a:r>
            <a:r>
              <a:rPr lang="th-TH" b="0" i="0" dirty="0">
                <a:solidFill>
                  <a:srgbClr val="1F1F1F"/>
                </a:solidFill>
                <a:effectLst/>
                <a:latin typeface="Source Sans Pro" panose="020B0503030403020204" pitchFamily="34" charset="0"/>
              </a:rPr>
              <a:t>และฉลากที่อธิบายภาพเช่นนี้</a:t>
            </a:r>
            <a:endParaRPr lang="th-TH" b="0" i="0" dirty="0">
              <a:effectLst/>
              <a:latin typeface="OpenSans"/>
            </a:endParaRPr>
          </a:p>
          <a:p>
            <a:pPr algn="l"/>
            <a:r>
              <a:rPr lang="th-TH" b="0" i="0" dirty="0">
                <a:solidFill>
                  <a:srgbClr val="373A3C"/>
                </a:solidFill>
                <a:effectLst/>
                <a:latin typeface="OpenSans"/>
              </a:rPr>
              <a:t> </a:t>
            </a:r>
            <a:r>
              <a:rPr lang="th-TH" b="0" i="0" dirty="0">
                <a:solidFill>
                  <a:srgbClr val="1F1F1F"/>
                </a:solidFill>
                <a:effectLst/>
                <a:latin typeface="Source Sans Pro" panose="020B0503030403020204" pitchFamily="34" charset="0"/>
              </a:rPr>
              <a:t>ในขณะที่ภาพนี้เป็นรองเท้าบูท ข้อเท้าฉลากที่อธิบายว่าเป็นหมายเลข </a:t>
            </a:r>
            <a:r>
              <a:rPr lang="en-US" b="0" i="0" dirty="0">
                <a:solidFill>
                  <a:srgbClr val="1F1F1F"/>
                </a:solidFill>
                <a:effectLst/>
                <a:latin typeface="Source Sans Pro" panose="020B0503030403020204" pitchFamily="34" charset="0"/>
              </a:rPr>
              <a:t>9</a:t>
            </a:r>
          </a:p>
          <a:p>
            <a:pPr algn="l"/>
            <a:r>
              <a:rPr lang="th-TH" b="0" i="0" dirty="0">
                <a:solidFill>
                  <a:srgbClr val="373A3C"/>
                </a:solidFill>
                <a:effectLst/>
                <a:latin typeface="OpenSans"/>
              </a:rPr>
              <a:t> </a:t>
            </a:r>
            <a:r>
              <a:rPr lang="th-TH" b="0" i="0" dirty="0">
                <a:solidFill>
                  <a:srgbClr val="1F1F1F"/>
                </a:solidFill>
                <a:effectLst/>
                <a:latin typeface="Source Sans Pro" panose="020B0503030403020204" pitchFamily="34" charset="0"/>
              </a:rPr>
              <a:t>แล้วทําไมคุณถึงคิดว่ามันล่ะ?</a:t>
            </a:r>
            <a:r>
              <a:rPr lang="th-TH" b="0" i="0" dirty="0">
                <a:effectLst/>
                <a:latin typeface="OpenSans"/>
              </a:rPr>
              <a:t> </a:t>
            </a:r>
          </a:p>
          <a:p>
            <a:pPr algn="l"/>
            <a:r>
              <a:rPr lang="th-TH" b="0" i="0" dirty="0">
                <a:solidFill>
                  <a:srgbClr val="1F1F1F"/>
                </a:solidFill>
                <a:effectLst/>
                <a:latin typeface="Source Sans Pro" panose="020B0503030403020204" pitchFamily="34" charset="0"/>
              </a:rPr>
              <a:t>มี </a:t>
            </a:r>
            <a:r>
              <a:rPr lang="en-US" b="0" i="0" dirty="0">
                <a:solidFill>
                  <a:srgbClr val="1F1F1F"/>
                </a:solidFill>
                <a:effectLst/>
                <a:latin typeface="Source Sans Pro" panose="020B0503030403020204" pitchFamily="34" charset="0"/>
              </a:rPr>
              <a:t>2 </a:t>
            </a:r>
            <a:r>
              <a:rPr lang="th-TH" b="0" i="0" dirty="0">
                <a:solidFill>
                  <a:srgbClr val="1F1F1F"/>
                </a:solidFill>
                <a:effectLst/>
                <a:latin typeface="Source Sans Pro" panose="020B0503030403020204" pitchFamily="34" charset="0"/>
              </a:rPr>
              <a:t>เหตุผลหลัก</a:t>
            </a:r>
            <a:endParaRPr lang="th-TH" b="0" i="0" dirty="0">
              <a:effectLst/>
              <a:latin typeface="OpenSans"/>
            </a:endParaRPr>
          </a:p>
          <a:p>
            <a:pPr algn="l"/>
            <a:r>
              <a:rPr lang="th-TH" b="0" i="0" dirty="0">
                <a:solidFill>
                  <a:srgbClr val="373A3C"/>
                </a:solidFill>
                <a:effectLst/>
                <a:latin typeface="OpenSans"/>
              </a:rPr>
              <a:t> </a:t>
            </a:r>
            <a:r>
              <a:rPr lang="th-TH" b="0" i="0" dirty="0">
                <a:solidFill>
                  <a:srgbClr val="1F1F1F"/>
                </a:solidFill>
                <a:effectLst/>
                <a:latin typeface="Source Sans Pro" panose="020B0503030403020204" pitchFamily="34" charset="0"/>
              </a:rPr>
              <a:t>ประการแรก คือคอมพิวเตอร์ทำงานกับตัวเลขได้ดีกว่าข้อความ</a:t>
            </a:r>
            <a:endParaRPr lang="th-TH" b="0" i="0" dirty="0">
              <a:effectLst/>
              <a:latin typeface="OpenSans"/>
            </a:endParaRPr>
          </a:p>
          <a:p>
            <a:pPr algn="l"/>
            <a:r>
              <a:rPr lang="th-TH" b="0" i="0" dirty="0">
                <a:solidFill>
                  <a:srgbClr val="373A3C"/>
                </a:solidFill>
                <a:effectLst/>
                <a:latin typeface="OpenSans"/>
              </a:rPr>
              <a:t> </a:t>
            </a:r>
            <a:r>
              <a:rPr lang="th-TH" b="0" i="0" dirty="0">
                <a:solidFill>
                  <a:srgbClr val="1F1F1F"/>
                </a:solidFill>
                <a:effectLst/>
                <a:latin typeface="Source Sans Pro" panose="020B0503030403020204" pitchFamily="34" charset="0"/>
              </a:rPr>
              <a:t>ประการที่สองที่</a:t>
            </a:r>
            <a:r>
              <a:rPr lang="th-TH" b="0" i="0" dirty="0" err="1">
                <a:solidFill>
                  <a:srgbClr val="1F1F1F"/>
                </a:solidFill>
                <a:effectLst/>
                <a:latin typeface="Source Sans Pro" panose="020B0503030403020204" pitchFamily="34" charset="0"/>
              </a:rPr>
              <a:t>สําคัญ</a:t>
            </a:r>
            <a:r>
              <a:rPr lang="th-TH" b="0" i="0" dirty="0">
                <a:solidFill>
                  <a:srgbClr val="1F1F1F"/>
                </a:solidFill>
                <a:effectLst/>
                <a:latin typeface="Source Sans Pro" panose="020B0503030403020204" pitchFamily="34" charset="0"/>
              </a:rPr>
              <a:t> คือนี่คือสิ่งที่สามารถช่วยเราลดอคติ</a:t>
            </a:r>
            <a:r>
              <a:rPr lang="th-TH" b="0" i="0" dirty="0">
                <a:solidFill>
                  <a:schemeClr val="tx1"/>
                </a:solidFill>
                <a:effectLst/>
                <a:latin typeface="OpenSans"/>
              </a:rPr>
              <a:t> </a:t>
            </a:r>
            <a:r>
              <a:rPr lang="th-TH" b="0" i="0" dirty="0">
                <a:solidFill>
                  <a:srgbClr val="1F1F1F"/>
                </a:solidFill>
                <a:effectLst/>
                <a:latin typeface="Source Sans Pro" panose="020B0503030403020204" pitchFamily="34" charset="0"/>
              </a:rPr>
              <a:t>หากเราระบุว่าเป็นรองเท้าบูทข้อเท้าแน่นอนว่าเราจะ</a:t>
            </a:r>
            <a:r>
              <a:rPr lang="th-TH" b="0" i="0" dirty="0" err="1">
                <a:solidFill>
                  <a:srgbClr val="1F1F1F"/>
                </a:solidFill>
                <a:effectLst/>
                <a:latin typeface="Source Sans Pro" panose="020B0503030403020204" pitchFamily="34" charset="0"/>
              </a:rPr>
              <a:t>ลําเอียง</a:t>
            </a:r>
            <a:r>
              <a:rPr lang="th-TH" b="0" i="0" dirty="0">
                <a:solidFill>
                  <a:srgbClr val="1F1F1F"/>
                </a:solidFill>
                <a:effectLst/>
                <a:latin typeface="Source Sans Pro" panose="020B0503030403020204" pitchFamily="34" charset="0"/>
              </a:rPr>
              <a:t>ต่อผู้พูดภาษาอังกฤษ</a:t>
            </a:r>
            <a:r>
              <a:rPr lang="th-TH" b="0" i="0" dirty="0">
                <a:solidFill>
                  <a:schemeClr val="tx1"/>
                </a:solidFill>
                <a:effectLst/>
                <a:latin typeface="OpenSans"/>
              </a:rPr>
              <a:t> </a:t>
            </a:r>
            <a:r>
              <a:rPr lang="th-TH" b="0" i="0" dirty="0">
                <a:solidFill>
                  <a:srgbClr val="1F1F1F"/>
                </a:solidFill>
                <a:effectLst/>
                <a:latin typeface="Source Sans Pro" panose="020B0503030403020204" pitchFamily="34" charset="0"/>
              </a:rPr>
              <a:t>แต่ด้วยการเป็นฉลากตัวเลขราสามารถอ้างถึงได้ในภาษาที่เหมาะสมของเราไม่ว่าจะเป็น</a:t>
            </a:r>
            <a:r>
              <a:rPr lang="en-US" b="0" i="0" dirty="0">
                <a:solidFill>
                  <a:srgbClr val="1F1F1F"/>
                </a:solidFill>
                <a:effectLst/>
                <a:latin typeface="Source Sans Pro" panose="020B0503030403020204" pitchFamily="34" charset="0"/>
              </a:rPr>
              <a:t> English, Chinese, Japanese, or here, even Irish Gaelic.</a:t>
            </a:r>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9</a:t>
            </a:fld>
            <a:endParaRPr lang="en-US"/>
          </a:p>
        </p:txBody>
      </p:sp>
    </p:spTree>
    <p:extLst>
      <p:ext uri="{BB962C8B-B14F-4D97-AF65-F5344CB8AC3E}">
        <p14:creationId xmlns:p14="http://schemas.microsoft.com/office/powerpoint/2010/main" val="1766675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th-TH" b="0" i="0" dirty="0">
                <a:solidFill>
                  <a:srgbClr val="373A3C"/>
                </a:solidFill>
                <a:effectLst/>
                <a:latin typeface="OpenSans"/>
              </a:rPr>
              <a:t> หลังจากพอเข้าใจที่มาของชุดข้อมูล </a:t>
            </a:r>
            <a:r>
              <a:rPr lang="en-GB" sz="1200" b="1" dirty="0">
                <a:solidFill>
                  <a:schemeClr val="accent5">
                    <a:lumMod val="75000"/>
                  </a:schemeClr>
                </a:solidFill>
                <a:latin typeface="TH SarabunPSK" panose="020B0500040200020003" pitchFamily="34" charset="-34"/>
                <a:cs typeface="TH SarabunPSK" panose="020B0500040200020003" pitchFamily="34" charset="-34"/>
              </a:rPr>
              <a:t>Fashion MNIST</a:t>
            </a:r>
            <a:r>
              <a:rPr lang="th-TH" sz="1200" b="1" dirty="0">
                <a:solidFill>
                  <a:schemeClr val="accent5">
                    <a:lumMod val="75000"/>
                  </a:schemeClr>
                </a:solidFill>
                <a:latin typeface="TH SarabunPSK" panose="020B0500040200020003" pitchFamily="34" charset="-34"/>
                <a:cs typeface="TH SarabunPSK" panose="020B0500040200020003" pitchFamily="34" charset="-34"/>
              </a:rPr>
              <a:t> การเตรียมชุดข้อมูลฝึกสอน  ทดสอบ</a:t>
            </a:r>
            <a:r>
              <a:rPr lang="th-TH" b="0" i="0" dirty="0">
                <a:solidFill>
                  <a:srgbClr val="373A3C"/>
                </a:solidFill>
                <a:effectLst/>
                <a:latin typeface="OpenSans"/>
              </a:rPr>
              <a:t>บ้างแล้ว </a:t>
            </a:r>
          </a:p>
          <a:p>
            <a:pPr algn="l"/>
            <a:r>
              <a:rPr lang="th-TH" b="0" i="0" dirty="0">
                <a:solidFill>
                  <a:srgbClr val="373A3C"/>
                </a:solidFill>
                <a:effectLst/>
                <a:latin typeface="OpenSans"/>
              </a:rPr>
              <a:t>  เราก็มาลองการสร้าง </a:t>
            </a:r>
            <a:r>
              <a:rPr lang="en-GB" b="0" i="0" dirty="0">
                <a:solidFill>
                  <a:srgbClr val="373A3C"/>
                </a:solidFill>
                <a:effectLst/>
                <a:latin typeface="OpenSans"/>
              </a:rPr>
              <a:t>Computer Vision </a:t>
            </a:r>
            <a:r>
              <a:rPr lang="th-TH" b="0" i="0" dirty="0">
                <a:solidFill>
                  <a:srgbClr val="373A3C"/>
                </a:solidFill>
                <a:effectLst/>
                <a:latin typeface="OpenSans"/>
              </a:rPr>
              <a:t>ด้วย </a:t>
            </a:r>
            <a:r>
              <a:rPr lang="en-GB" b="0" i="0" dirty="0">
                <a:solidFill>
                  <a:srgbClr val="373A3C"/>
                </a:solidFill>
                <a:effectLst/>
                <a:latin typeface="OpenSans"/>
              </a:rPr>
              <a:t>Neural Network</a:t>
            </a:r>
            <a:r>
              <a:rPr lang="th-TH" b="0" i="0" dirty="0">
                <a:solidFill>
                  <a:schemeClr val="tx1"/>
                </a:solidFill>
                <a:effectLst/>
                <a:latin typeface="OpenSans"/>
              </a:rPr>
              <a:t> เพื่อ</a:t>
            </a:r>
            <a:r>
              <a:rPr lang="th-TH" b="0" i="0" dirty="0">
                <a:solidFill>
                  <a:srgbClr val="1F1F1F"/>
                </a:solidFill>
                <a:effectLst/>
                <a:latin typeface="Source Sans Pro" panose="020B0503030403020204" pitchFamily="34" charset="0"/>
              </a:rPr>
              <a:t>จดจํารายการเสื้อผ้าที่แตกต่างกัน กัน</a:t>
            </a:r>
            <a:endParaRPr lang="th-TH" b="0" i="0" dirty="0">
              <a:effectLst/>
              <a:latin typeface="OpenSans"/>
            </a:endParaRPr>
          </a:p>
          <a:p>
            <a:pPr algn="l"/>
            <a:endParaRPr lang="th-TH" baseline="0" dirty="0"/>
          </a:p>
        </p:txBody>
      </p:sp>
      <p:sp>
        <p:nvSpPr>
          <p:cNvPr id="4" name="Slide Number Placeholder 3"/>
          <p:cNvSpPr>
            <a:spLocks noGrp="1"/>
          </p:cNvSpPr>
          <p:nvPr>
            <p:ph type="sldNum" sz="quarter" idx="10"/>
          </p:nvPr>
        </p:nvSpPr>
        <p:spPr/>
        <p:txBody>
          <a:bodyPr/>
          <a:lstStyle/>
          <a:p>
            <a:fld id="{8184196F-41A0-4CC6-B1ED-E7242EEB66A4}" type="slidenum">
              <a:rPr lang="en-US" smtClean="0"/>
              <a:t>10</a:t>
            </a:fld>
            <a:endParaRPr lang="en-US"/>
          </a:p>
        </p:txBody>
      </p:sp>
    </p:spTree>
    <p:extLst>
      <p:ext uri="{BB962C8B-B14F-4D97-AF65-F5344CB8AC3E}">
        <p14:creationId xmlns:p14="http://schemas.microsoft.com/office/powerpoint/2010/main" val="1912940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39D088-80F9-40E6-AF0F-7D757D9B58E8}"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3938276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39D088-80F9-40E6-AF0F-7D757D9B58E8}"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390465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39D088-80F9-40E6-AF0F-7D757D9B58E8}"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65678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39D088-80F9-40E6-AF0F-7D757D9B58E8}"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316547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39D088-80F9-40E6-AF0F-7D757D9B58E8}" type="datetimeFigureOut">
              <a:rPr lang="en-US" smtClean="0"/>
              <a:t>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4021939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39D088-80F9-40E6-AF0F-7D757D9B58E8}"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719732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39D088-80F9-40E6-AF0F-7D757D9B58E8}" type="datetimeFigureOut">
              <a:rPr lang="en-US" smtClean="0"/>
              <a:t>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3849474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39D088-80F9-40E6-AF0F-7D757D9B58E8}" type="datetimeFigureOut">
              <a:rPr lang="en-US" smtClean="0"/>
              <a:t>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2821459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39D088-80F9-40E6-AF0F-7D757D9B58E8}" type="datetimeFigureOut">
              <a:rPr lang="en-US" smtClean="0"/>
              <a:t>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2219897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39D088-80F9-40E6-AF0F-7D757D9B58E8}"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1254682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39D088-80F9-40E6-AF0F-7D757D9B58E8}" type="datetimeFigureOut">
              <a:rPr lang="en-US" smtClean="0"/>
              <a:t>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A57A52-F070-44FF-928A-9971F2079D01}" type="slidenum">
              <a:rPr lang="en-US" smtClean="0"/>
              <a:t>‹#›</a:t>
            </a:fld>
            <a:endParaRPr lang="en-US"/>
          </a:p>
        </p:txBody>
      </p:sp>
    </p:spTree>
    <p:extLst>
      <p:ext uri="{BB962C8B-B14F-4D97-AF65-F5344CB8AC3E}">
        <p14:creationId xmlns:p14="http://schemas.microsoft.com/office/powerpoint/2010/main" val="223936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39D088-80F9-40E6-AF0F-7D757D9B58E8}" type="datetimeFigureOut">
              <a:rPr lang="en-US" smtClean="0"/>
              <a:t>1/6/2022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A57A52-F070-44FF-928A-9971F2079D01}" type="slidenum">
              <a:rPr lang="en-US" smtClean="0"/>
              <a:t>‹#›</a:t>
            </a:fld>
            <a:endParaRPr lang="en-US"/>
          </a:p>
        </p:txBody>
      </p:sp>
    </p:spTree>
    <p:extLst>
      <p:ext uri="{BB962C8B-B14F-4D97-AF65-F5344CB8AC3E}">
        <p14:creationId xmlns:p14="http://schemas.microsoft.com/office/powerpoint/2010/main" val="2244659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lickr.com/photos/chen-meng/49203125457/in/photolist-2hXUSZg-an4oyo-w5JXBi-75tqVh-w3qDsS-2iqtffb-btWhu7-bGR2YM-2ejaD4E-bGR6Hr-bGR8bZ-w3qJXu-btWjB7-bGR7bH-248Qa7z-WsE5ex-aWPZnF-b2ji8p-4pxe5-5W8eeP-btWfZ7-btWi31-2hJyRY5-dxybrR-9Jqswb-dxzrdZ-dxwWpx-5W8qUT-5WcNEL-2fhqicM-dgLNXi-btW6Dh-4HfejV-w69FHx-27DcRzY-btW64N-bGQRLH-J6umkw-btW5wy-bGQSok-5eL8Ag-bGQUyK-bGQVpc-btW3MS-4mK6jG-btW7A9-2hVU7pv-2hYaTPJ-2i1QMyg-PRxvkJ" TargetMode="External"/><Relationship Id="rId3" Type="http://schemas.microsoft.com/office/2007/relationships/hdphoto" Target="../media/hdphoto1.wdp"/><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43.png"/></Relationships>
</file>

<file path=ppt/slides/_rels/slide5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47.png"/></Relationships>
</file>

<file path=ppt/slides/_rels/slide5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49.png"/></Relationships>
</file>

<file path=ppt/slides/_rels/slide5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51.png"/></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2.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zalandoresearch/fashion-mnist" TargetMode="External"/><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prstClr val="black"/>
              <a:srgbClr val="00B0F0">
                <a:tint val="45000"/>
                <a:satMod val="400000"/>
              </a:srgbClr>
            </a:duotone>
            <a:extLst>
              <a:ext uri="{BEBA8EAE-BF5A-486C-A8C5-ECC9F3942E4B}">
                <a14:imgProps xmlns:a14="http://schemas.microsoft.com/office/drawing/2010/main">
                  <a14:imgLayer r:embed="rId3">
                    <a14:imgEffect>
                      <a14:colorTemperature colorTemp="5300"/>
                    </a14:imgEffect>
                  </a14:imgLayer>
                </a14:imgProps>
              </a:ext>
            </a:extLst>
          </a:blip>
          <a:srcRect l="50001" t="19394" r="39925" b="67452"/>
          <a:stretch/>
        </p:blipFill>
        <p:spPr>
          <a:xfrm>
            <a:off x="-8873" y="1031027"/>
            <a:ext cx="9155160" cy="2325965"/>
          </a:xfrm>
          <a:prstGeom prst="rect">
            <a:avLst/>
          </a:prstGeom>
        </p:spPr>
      </p:pic>
      <p:sp>
        <p:nvSpPr>
          <p:cNvPr id="7" name="TextBox 6"/>
          <p:cNvSpPr txBox="1"/>
          <p:nvPr/>
        </p:nvSpPr>
        <p:spPr>
          <a:xfrm>
            <a:off x="1094713" y="1472909"/>
            <a:ext cx="9152873" cy="707886"/>
          </a:xfrm>
          <a:prstGeom prst="rect">
            <a:avLst/>
          </a:prstGeom>
          <a:noFill/>
        </p:spPr>
        <p:txBody>
          <a:bodyPr wrap="square" rtlCol="0">
            <a:spAutoFit/>
          </a:bodyPr>
          <a:lstStyle/>
          <a:p>
            <a:pPr algn="ctr"/>
            <a:r>
              <a:rPr lang="en-US" sz="4000" b="1" dirty="0">
                <a:solidFill>
                  <a:srgbClr val="002060"/>
                </a:solidFill>
                <a:latin typeface="TH SarabunPSK" panose="020B0500040200020003" pitchFamily="34" charset="-34"/>
                <a:cs typeface="TH SarabunPSK" panose="020B0500040200020003" pitchFamily="34" charset="-34"/>
              </a:rPr>
              <a:t>Chapter</a:t>
            </a:r>
            <a:r>
              <a:rPr lang="th-TH" sz="4000" b="1" dirty="0">
                <a:solidFill>
                  <a:srgbClr val="002060"/>
                </a:solidFill>
                <a:latin typeface="TH SarabunPSK" panose="020B0500040200020003" pitchFamily="34" charset="-34"/>
                <a:cs typeface="TH SarabunPSK" panose="020B0500040200020003" pitchFamily="34" charset="-34"/>
              </a:rPr>
              <a:t> </a:t>
            </a:r>
            <a:r>
              <a:rPr lang="en-US" sz="4000" b="1" dirty="0">
                <a:solidFill>
                  <a:srgbClr val="002060"/>
                </a:solidFill>
                <a:latin typeface="TH SarabunPSK" panose="020B0500040200020003" pitchFamily="34" charset="-34"/>
                <a:cs typeface="TH SarabunPSK" panose="020B0500040200020003" pitchFamily="34" charset="-34"/>
              </a:rPr>
              <a:t>3</a:t>
            </a:r>
          </a:p>
        </p:txBody>
      </p:sp>
      <p:pic>
        <p:nvPicPr>
          <p:cNvPr id="10" name="Picture 9"/>
          <p:cNvPicPr>
            <a:picLocks noChangeAspect="1"/>
          </p:cNvPicPr>
          <p:nvPr/>
        </p:nvPicPr>
        <p:blipFill rotWithShape="1">
          <a:blip r:embed="rId4">
            <a:duotone>
              <a:prstClr val="black"/>
              <a:schemeClr val="tx2">
                <a:tint val="45000"/>
                <a:satMod val="400000"/>
              </a:schemeClr>
            </a:duotone>
          </a:blip>
          <a:srcRect l="80401" t="23903" r="2348" b="62953"/>
          <a:stretch/>
        </p:blipFill>
        <p:spPr>
          <a:xfrm flipV="1">
            <a:off x="-8873" y="1022141"/>
            <a:ext cx="9152878" cy="74039"/>
          </a:xfrm>
          <a:prstGeom prst="rect">
            <a:avLst/>
          </a:prstGeom>
        </p:spPr>
      </p:pic>
      <p:pic>
        <p:nvPicPr>
          <p:cNvPr id="11" name="Picture 10"/>
          <p:cNvPicPr>
            <a:picLocks noChangeAspect="1"/>
          </p:cNvPicPr>
          <p:nvPr/>
        </p:nvPicPr>
        <p:blipFill rotWithShape="1">
          <a:blip r:embed="rId4">
            <a:duotone>
              <a:prstClr val="black"/>
              <a:srgbClr val="002060">
                <a:tint val="45000"/>
                <a:satMod val="400000"/>
              </a:srgbClr>
            </a:duotone>
          </a:blip>
          <a:srcRect l="80401" t="23903" r="2348" b="62953"/>
          <a:stretch/>
        </p:blipFill>
        <p:spPr>
          <a:xfrm flipV="1">
            <a:off x="-8873" y="3296401"/>
            <a:ext cx="9163451" cy="69468"/>
          </a:xfrm>
          <a:prstGeom prst="rect">
            <a:avLst/>
          </a:prstGeom>
        </p:spPr>
      </p:pic>
      <p:pic>
        <p:nvPicPr>
          <p:cNvPr id="13" name="Picture 12"/>
          <p:cNvPicPr>
            <a:picLocks noChangeAspect="1"/>
          </p:cNvPicPr>
          <p:nvPr/>
        </p:nvPicPr>
        <p:blipFill rotWithShape="1">
          <a:blip r:embed="rId4">
            <a:duotone>
              <a:prstClr val="black"/>
              <a:srgbClr val="002060">
                <a:tint val="45000"/>
                <a:satMod val="400000"/>
              </a:srgbClr>
            </a:duotone>
          </a:blip>
          <a:srcRect l="80401" t="23903" r="2348" b="62953"/>
          <a:stretch/>
        </p:blipFill>
        <p:spPr>
          <a:xfrm flipV="1">
            <a:off x="-8873" y="4648128"/>
            <a:ext cx="9163451" cy="45719"/>
          </a:xfrm>
          <a:prstGeom prst="rect">
            <a:avLst/>
          </a:prstGeom>
        </p:spPr>
      </p:pic>
      <p:pic>
        <p:nvPicPr>
          <p:cNvPr id="28" name="Picture 27"/>
          <p:cNvPicPr>
            <a:picLocks noChangeAspect="1"/>
          </p:cNvPicPr>
          <p:nvPr/>
        </p:nvPicPr>
        <p:blipFill>
          <a:blip r:embed="rId5">
            <a:clrChange>
              <a:clrFrom>
                <a:srgbClr val="000000">
                  <a:alpha val="0"/>
                </a:srgbClr>
              </a:clrFrom>
              <a:clrTo>
                <a:srgbClr val="000000">
                  <a:alpha val="0"/>
                </a:srgbClr>
              </a:clrTo>
            </a:clrChange>
          </a:blip>
          <a:stretch>
            <a:fillRect/>
          </a:stretch>
        </p:blipFill>
        <p:spPr>
          <a:xfrm>
            <a:off x="194071" y="5486135"/>
            <a:ext cx="1909938" cy="1208759"/>
          </a:xfrm>
          <a:prstGeom prst="rect">
            <a:avLst/>
          </a:prstGeom>
        </p:spPr>
      </p:pic>
      <p:sp>
        <p:nvSpPr>
          <p:cNvPr id="18" name="TextBox 17"/>
          <p:cNvSpPr txBox="1"/>
          <p:nvPr/>
        </p:nvSpPr>
        <p:spPr>
          <a:xfrm>
            <a:off x="142041" y="5143361"/>
            <a:ext cx="9021410" cy="1384995"/>
          </a:xfrm>
          <a:prstGeom prst="rect">
            <a:avLst/>
          </a:prstGeom>
          <a:noFill/>
        </p:spPr>
        <p:txBody>
          <a:bodyPr wrap="square" rtlCol="0">
            <a:spAutoFit/>
          </a:bodyPr>
          <a:lstStyle/>
          <a:p>
            <a:pPr algn="ctr"/>
            <a:r>
              <a:rPr lang="th-TH" sz="2800" b="1" dirty="0">
                <a:solidFill>
                  <a:srgbClr val="002060"/>
                </a:solidFill>
                <a:latin typeface="TH SarabunPSK" panose="020B0500040200020003" pitchFamily="34" charset="-34"/>
                <a:cs typeface="TH SarabunPSK" panose="020B0500040200020003" pitchFamily="34" charset="-34"/>
              </a:rPr>
              <a:t>สอนโดย</a:t>
            </a:r>
          </a:p>
          <a:p>
            <a:pPr algn="ctr"/>
            <a:endParaRPr lang="th-TH" sz="2800" b="1" dirty="0">
              <a:solidFill>
                <a:srgbClr val="002060"/>
              </a:solidFill>
              <a:latin typeface="TH SarabunPSK" panose="020B0500040200020003" pitchFamily="34" charset="-34"/>
              <a:cs typeface="TH SarabunPSK" panose="020B0500040200020003" pitchFamily="34" charset="-34"/>
            </a:endParaRPr>
          </a:p>
          <a:p>
            <a:pPr algn="ctr"/>
            <a:r>
              <a:rPr lang="th-TH" sz="2800" b="1" dirty="0">
                <a:solidFill>
                  <a:srgbClr val="0000FF"/>
                </a:solidFill>
                <a:latin typeface="TH SarabunPSK" panose="020B0500040200020003" pitchFamily="34" charset="-34"/>
                <a:cs typeface="TH SarabunPSK" panose="020B0500040200020003" pitchFamily="34" charset="-34"/>
              </a:rPr>
              <a:t>ผู้ช่วยศาสตราจารย์ ศุษมา โชคเพิ่มพูน </a:t>
            </a:r>
            <a:endParaRPr lang="th-TH" sz="2800" b="1" baseline="30000" dirty="0">
              <a:solidFill>
                <a:srgbClr val="0000FF"/>
              </a:solidFill>
              <a:latin typeface="TH SarabunPSK" panose="020B0500040200020003" pitchFamily="34" charset="-34"/>
              <a:cs typeface="TH SarabunPSK" panose="020B0500040200020003" pitchFamily="34" charset="-34"/>
            </a:endParaRPr>
          </a:p>
        </p:txBody>
      </p:sp>
      <p:pic>
        <p:nvPicPr>
          <p:cNvPr id="1026"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46522" y="131911"/>
            <a:ext cx="1926454" cy="7666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rotWithShape="1">
          <a:blip r:embed="rId4">
            <a:duotone>
              <a:prstClr val="black"/>
              <a:srgbClr val="002060">
                <a:tint val="45000"/>
                <a:satMod val="400000"/>
              </a:srgbClr>
            </a:duotone>
          </a:blip>
          <a:srcRect l="80401" t="23903" r="2348" b="62953"/>
          <a:stretch/>
        </p:blipFill>
        <p:spPr>
          <a:xfrm flipV="1">
            <a:off x="0" y="3407081"/>
            <a:ext cx="9163451" cy="45719"/>
          </a:xfrm>
          <a:prstGeom prst="rect">
            <a:avLst/>
          </a:prstGeom>
        </p:spPr>
      </p:pic>
      <p:sp>
        <p:nvSpPr>
          <p:cNvPr id="12" name="TextBox 6">
            <a:extLst>
              <a:ext uri="{FF2B5EF4-FFF2-40B4-BE49-F238E27FC236}">
                <a16:creationId xmlns:a16="http://schemas.microsoft.com/office/drawing/2014/main" id="{F46F6967-B1BC-4962-B2F1-414E771BD389}"/>
              </a:ext>
            </a:extLst>
          </p:cNvPr>
          <p:cNvSpPr txBox="1"/>
          <p:nvPr/>
        </p:nvSpPr>
        <p:spPr>
          <a:xfrm>
            <a:off x="1023689" y="2152679"/>
            <a:ext cx="9152873" cy="1323439"/>
          </a:xfrm>
          <a:prstGeom prst="rect">
            <a:avLst/>
          </a:prstGeom>
          <a:noFill/>
        </p:spPr>
        <p:txBody>
          <a:bodyPr wrap="square" rtlCol="0">
            <a:spAutoFit/>
          </a:bodyPr>
          <a:lstStyle/>
          <a:p>
            <a:pPr algn="ctr"/>
            <a:r>
              <a:rPr lang="th-TH" sz="4000" b="1" dirty="0">
                <a:solidFill>
                  <a:srgbClr val="002060"/>
                </a:solidFill>
                <a:latin typeface="TH SarabunPSK" panose="020B0500040200020003" pitchFamily="34" charset="-34"/>
                <a:cs typeface="TH SarabunPSK" panose="020B0500040200020003" pitchFamily="34" charset="-34"/>
              </a:rPr>
              <a:t>     ความรู้เบื้องต้นเกี่ยวกับคอมพิวเตอร์วิชัน</a:t>
            </a:r>
          </a:p>
          <a:p>
            <a:pPr algn="ctr"/>
            <a:r>
              <a:rPr lang="en-US" sz="4000" b="1" dirty="0">
                <a:solidFill>
                  <a:srgbClr val="002060"/>
                </a:solidFill>
                <a:latin typeface="TH SarabunPSK" panose="020B0500040200020003" pitchFamily="34" charset="-34"/>
                <a:cs typeface="TH SarabunPSK" panose="020B0500040200020003" pitchFamily="34" charset="-34"/>
              </a:rPr>
              <a:t>     (  Introduction to Computer Vision )</a:t>
            </a:r>
          </a:p>
        </p:txBody>
      </p:sp>
      <p:pic>
        <p:nvPicPr>
          <p:cNvPr id="3" name="รูปภาพ 2">
            <a:extLst>
              <a:ext uri="{FF2B5EF4-FFF2-40B4-BE49-F238E27FC236}">
                <a16:creationId xmlns:a16="http://schemas.microsoft.com/office/drawing/2014/main" id="{F33CF3C7-52BF-4B4C-84E5-1B22412FC7C6}"/>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33804" y="1388891"/>
            <a:ext cx="2288571" cy="1716428"/>
          </a:xfrm>
          <a:prstGeom prst="rect">
            <a:avLst/>
          </a:prstGeom>
          <a:ln>
            <a:noFill/>
          </a:ln>
          <a:effectLst>
            <a:softEdge rad="112500"/>
          </a:effectLst>
        </p:spPr>
      </p:pic>
    </p:spTree>
    <p:extLst>
      <p:ext uri="{BB962C8B-B14F-4D97-AF65-F5344CB8AC3E}">
        <p14:creationId xmlns:p14="http://schemas.microsoft.com/office/powerpoint/2010/main" val="10384904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65288"/>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การสร้าง </a:t>
            </a:r>
            <a:r>
              <a:rPr lang="en-GB" sz="3200" b="1" dirty="0">
                <a:solidFill>
                  <a:schemeClr val="accent5">
                    <a:lumMod val="75000"/>
                  </a:schemeClr>
                </a:solidFill>
                <a:latin typeface="TH SarabunPSK" panose="020B0500040200020003" pitchFamily="34" charset="-34"/>
                <a:cs typeface="TH SarabunPSK" panose="020B0500040200020003" pitchFamily="34" charset="-34"/>
              </a:rPr>
              <a:t>Computer Vision </a:t>
            </a:r>
            <a:r>
              <a:rPr lang="th-TH" sz="3200" b="1" dirty="0">
                <a:solidFill>
                  <a:schemeClr val="accent5">
                    <a:lumMod val="75000"/>
                  </a:schemeClr>
                </a:solidFill>
                <a:latin typeface="TH SarabunPSK" panose="020B0500040200020003" pitchFamily="34" charset="-34"/>
                <a:cs typeface="TH SarabunPSK" panose="020B0500040200020003" pitchFamily="34" charset="-34"/>
              </a:rPr>
              <a:t>ด้วย </a:t>
            </a:r>
            <a:r>
              <a:rPr lang="en-GB" sz="3200" b="1" dirty="0">
                <a:solidFill>
                  <a:schemeClr val="accent5">
                    <a:lumMod val="75000"/>
                  </a:schemeClr>
                </a:solidFill>
                <a:latin typeface="TH SarabunPSK" panose="020B0500040200020003" pitchFamily="34" charset="-34"/>
                <a:cs typeface="TH SarabunPSK" panose="020B0500040200020003" pitchFamily="34" charset="-34"/>
              </a:rPr>
              <a:t>Neural Network</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6" name="กล่องข้อความ 15">
            <a:extLst>
              <a:ext uri="{FF2B5EF4-FFF2-40B4-BE49-F238E27FC236}">
                <a16:creationId xmlns:a16="http://schemas.microsoft.com/office/drawing/2014/main" id="{766225B2-CE07-4E8B-BBC9-8D3C57F95F90}"/>
              </a:ext>
            </a:extLst>
          </p:cNvPr>
          <p:cNvSpPr txBox="1"/>
          <p:nvPr/>
        </p:nvSpPr>
        <p:spPr>
          <a:xfrm>
            <a:off x="628649" y="1580894"/>
            <a:ext cx="8184276" cy="2677656"/>
          </a:xfrm>
          <a:prstGeom prst="rect">
            <a:avLst/>
          </a:prstGeom>
          <a:noFill/>
        </p:spPr>
        <p:txBody>
          <a:bodyPr wrap="square" rtlCol="0">
            <a:spAutoFit/>
          </a:bodyPr>
          <a:lstStyle/>
          <a:p>
            <a:pPr algn="thaiDist"/>
            <a:r>
              <a:rPr lang="th-TH" sz="2800" dirty="0">
                <a:latin typeface="TH SarabunPSK" panose="020B0500040200020003" pitchFamily="34" charset="-34"/>
                <a:cs typeface="TH SarabunPSK" panose="020B0500040200020003" pitchFamily="34" charset="-34"/>
              </a:rPr>
              <a:t>งานของเราคือการสร้างและ</a:t>
            </a:r>
            <a:r>
              <a:rPr lang="th-TH" sz="2800" dirty="0" err="1">
                <a:latin typeface="TH SarabunPSK" panose="020B0500040200020003" pitchFamily="34" charset="-34"/>
                <a:cs typeface="TH SarabunPSK" panose="020B0500040200020003" pitchFamily="34" charset="-34"/>
              </a:rPr>
              <a:t>เทรน</a:t>
            </a:r>
            <a:r>
              <a:rPr lang="th-TH" sz="2800" dirty="0">
                <a:latin typeface="TH SarabunPSK" panose="020B0500040200020003" pitchFamily="34" charset="-34"/>
                <a:cs typeface="TH SarabunPSK" panose="020B0500040200020003" pitchFamily="34" charset="-34"/>
              </a:rPr>
              <a:t>โมเดล เพื่อให้นิวรอ</a:t>
            </a:r>
            <a:r>
              <a:rPr lang="th-TH" sz="2800" dirty="0" err="1">
                <a:latin typeface="TH SarabunPSK" panose="020B0500040200020003" pitchFamily="34" charset="-34"/>
                <a:cs typeface="TH SarabunPSK" panose="020B0500040200020003" pitchFamily="34" charset="-34"/>
              </a:rPr>
              <a:t>ลเน็ต</a:t>
            </a:r>
            <a:r>
              <a:rPr lang="th-TH" sz="2800" dirty="0">
                <a:latin typeface="TH SarabunPSK" panose="020B0500040200020003" pitchFamily="34" charset="-34"/>
                <a:cs typeface="TH SarabunPSK" panose="020B0500040200020003" pitchFamily="34" charset="-34"/>
              </a:rPr>
              <a:t>เวิร์คหาสูตรความสัมพันธ์ระหว่าง </a:t>
            </a:r>
            <a:r>
              <a:rPr lang="en-US" sz="2800" dirty="0" err="1">
                <a:latin typeface="TH SarabunPSK" panose="020B0500040200020003" pitchFamily="34" charset="-34"/>
                <a:cs typeface="TH SarabunPSK" panose="020B0500040200020003" pitchFamily="34" charset="-34"/>
              </a:rPr>
              <a:t>Train_images</a:t>
            </a:r>
            <a:r>
              <a:rPr lang="en-US" sz="2800" dirty="0">
                <a:latin typeface="TH SarabunPSK" panose="020B0500040200020003" pitchFamily="34" charset="-34"/>
                <a:cs typeface="TH SarabunPSK" panose="020B0500040200020003" pitchFamily="34" charset="-34"/>
              </a:rPr>
              <a:t> (X) </a:t>
            </a:r>
            <a:r>
              <a:rPr lang="th-TH" sz="2800" dirty="0">
                <a:latin typeface="TH SarabunPSK" panose="020B0500040200020003" pitchFamily="34" charset="-34"/>
                <a:cs typeface="TH SarabunPSK" panose="020B0500040200020003" pitchFamily="34" charset="-34"/>
              </a:rPr>
              <a:t>และ </a:t>
            </a:r>
            <a:r>
              <a:rPr lang="en-US" sz="2800" dirty="0" err="1">
                <a:latin typeface="TH SarabunPSK" panose="020B0500040200020003" pitchFamily="34" charset="-34"/>
                <a:cs typeface="TH SarabunPSK" panose="020B0500040200020003" pitchFamily="34" charset="-34"/>
              </a:rPr>
              <a:t>Train_Label</a:t>
            </a:r>
            <a:r>
              <a:rPr lang="en-US" sz="2800" dirty="0">
                <a:latin typeface="TH SarabunPSK" panose="020B0500040200020003" pitchFamily="34" charset="-34"/>
                <a:cs typeface="TH SarabunPSK" panose="020B0500040200020003" pitchFamily="34" charset="-34"/>
              </a:rPr>
              <a:t> (Y) </a:t>
            </a:r>
            <a:r>
              <a:rPr lang="th-TH" sz="2800" dirty="0">
                <a:latin typeface="TH SarabunPSK" panose="020B0500040200020003" pitchFamily="34" charset="-34"/>
                <a:cs typeface="TH SarabunPSK" panose="020B0500040200020003" pitchFamily="34" charset="-34"/>
              </a:rPr>
              <a:t>ปรับให้ฟิตโมเดลเพื่อหาความสัมพันธ์ที่ดีที่สุด </a:t>
            </a:r>
          </a:p>
          <a:p>
            <a:pPr algn="thaiDist"/>
            <a:r>
              <a:rPr lang="th-TH" sz="2800" dirty="0">
                <a:latin typeface="TH SarabunPSK" panose="020B0500040200020003" pitchFamily="34" charset="-34"/>
                <a:cs typeface="TH SarabunPSK" panose="020B0500040200020003" pitchFamily="34" charset="-34"/>
              </a:rPr>
              <a:t>	 ส่วน </a:t>
            </a:r>
            <a:r>
              <a:rPr lang="en-US" sz="2800" dirty="0" err="1">
                <a:latin typeface="TH SarabunPSK" panose="020B0500040200020003" pitchFamily="34" charset="-34"/>
                <a:cs typeface="TH SarabunPSK" panose="020B0500040200020003" pitchFamily="34" charset="-34"/>
              </a:rPr>
              <a:t>Test_images</a:t>
            </a:r>
            <a:r>
              <a:rPr lang="en-US" sz="2800" dirty="0">
                <a:latin typeface="TH SarabunPSK" panose="020B0500040200020003" pitchFamily="34" charset="-34"/>
                <a:cs typeface="TH SarabunPSK" panose="020B0500040200020003" pitchFamily="34" charset="-34"/>
              </a:rPr>
              <a:t> /</a:t>
            </a:r>
            <a:r>
              <a:rPr lang="en-US" sz="2800" dirty="0" err="1">
                <a:latin typeface="TH SarabunPSK" panose="020B0500040200020003" pitchFamily="34" charset="-34"/>
                <a:cs typeface="TH SarabunPSK" panose="020B0500040200020003" pitchFamily="34" charset="-34"/>
              </a:rPr>
              <a:t>Test_Label</a:t>
            </a:r>
            <a:r>
              <a:rPr lang="en-US" sz="2800" dirty="0">
                <a:latin typeface="TH SarabunPSK" panose="020B0500040200020003" pitchFamily="34" charset="-34"/>
                <a:cs typeface="TH SarabunPSK" panose="020B0500040200020003" pitchFamily="34" charset="-34"/>
              </a:rPr>
              <a:t> </a:t>
            </a:r>
            <a:r>
              <a:rPr lang="th-TH" sz="2800" dirty="0">
                <a:latin typeface="TH SarabunPSK" panose="020B0500040200020003" pitchFamily="34" charset="-34"/>
                <a:cs typeface="TH SarabunPSK" panose="020B0500040200020003" pitchFamily="34" charset="-34"/>
              </a:rPr>
              <a:t>เป็นข้อมูลที่โมเดลยังไม่เคยเห็นมาก่อน มีไว้เพื่อทดสอบประสิทธิภาพของโมเดลที่เรา</a:t>
            </a:r>
            <a:r>
              <a:rPr lang="th-TH" sz="2800" dirty="0" err="1">
                <a:latin typeface="TH SarabunPSK" panose="020B0500040200020003" pitchFamily="34" charset="-34"/>
                <a:cs typeface="TH SarabunPSK" panose="020B0500040200020003" pitchFamily="34" charset="-34"/>
              </a:rPr>
              <a:t>เทรน</a:t>
            </a:r>
            <a:r>
              <a:rPr lang="th-TH" sz="2800" dirty="0">
                <a:latin typeface="TH SarabunPSK" panose="020B0500040200020003" pitchFamily="34" charset="-34"/>
                <a:cs typeface="TH SarabunPSK" panose="020B0500040200020003" pitchFamily="34" charset="-34"/>
              </a:rPr>
              <a:t>หรือสอนมาเพื่อให้ทราบถึงความแม่นยำของโมเดล</a:t>
            </a:r>
          </a:p>
        </p:txBody>
      </p:sp>
    </p:spTree>
    <p:extLst>
      <p:ext uri="{BB962C8B-B14F-4D97-AF65-F5344CB8AC3E}">
        <p14:creationId xmlns:p14="http://schemas.microsoft.com/office/powerpoint/2010/main" val="336927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75793"/>
            <a:ext cx="8384560" cy="1873378"/>
          </a:xfrm>
          <a:noFill/>
        </p:spPr>
        <p:txBody>
          <a:bodyPr>
            <a:normAutofit/>
          </a:bodyPr>
          <a:lstStyle/>
          <a:p>
            <a:r>
              <a:rPr lang="en-GB" sz="3200" b="1" dirty="0">
                <a:solidFill>
                  <a:schemeClr val="accent5">
                    <a:lumMod val="75000"/>
                  </a:schemeClr>
                </a:solidFill>
                <a:latin typeface="TH SarabunPSK" panose="020B0500040200020003" pitchFamily="34" charset="-34"/>
                <a:cs typeface="TH SarabunPSK" panose="020B0500040200020003" pitchFamily="34" charset="-34"/>
              </a:rPr>
              <a:t>Coding a Computer Vision Neural Network</a:t>
            </a:r>
            <a:br>
              <a:rPr lang="th-TH" sz="3200" b="1" dirty="0">
                <a:solidFill>
                  <a:schemeClr val="accent5">
                    <a:lumMod val="75000"/>
                  </a:schemeClr>
                </a:solidFill>
                <a:latin typeface="TH SarabunPSK" panose="020B0500040200020003" pitchFamily="34" charset="-34"/>
                <a:cs typeface="TH SarabunPSK" panose="020B0500040200020003" pitchFamily="34" charset="-34"/>
              </a:rPr>
            </a:br>
            <a:r>
              <a:rPr lang="en-US" sz="3200" b="1" dirty="0">
                <a:solidFill>
                  <a:schemeClr val="accent5">
                    <a:lumMod val="75000"/>
                  </a:schemeClr>
                </a:solidFill>
                <a:latin typeface="TH SarabunPSK" panose="020B0500040200020003" pitchFamily="34" charset="-34"/>
                <a:cs typeface="TH SarabunPSK" panose="020B0500040200020003" pitchFamily="34" charset="-34"/>
              </a:rPr>
              <a:t>for Classification </a:t>
            </a:r>
            <a:r>
              <a:rPr lang="en-GB" sz="3200" b="1" dirty="0">
                <a:solidFill>
                  <a:schemeClr val="accent5">
                    <a:lumMod val="75000"/>
                  </a:schemeClr>
                </a:solidFill>
                <a:latin typeface="TH SarabunPSK" panose="020B0500040200020003" pitchFamily="34" charset="-34"/>
                <a:cs typeface="TH SarabunPSK" panose="020B0500040200020003" pitchFamily="34" charset="-34"/>
              </a:rPr>
              <a:t>Fashion MNIST</a:t>
            </a:r>
            <a:r>
              <a:rPr lang="th-TH" sz="3200" b="1" dirty="0">
                <a:solidFill>
                  <a:schemeClr val="accent5">
                    <a:lumMod val="75000"/>
                  </a:schemeClr>
                </a:solidFill>
                <a:latin typeface="TH SarabunPSK" panose="020B0500040200020003" pitchFamily="34" charset="-34"/>
                <a:cs typeface="TH SarabunPSK" panose="020B0500040200020003" pitchFamily="34" charset="-34"/>
              </a:rPr>
              <a:t> </a:t>
            </a:r>
          </a:p>
        </p:txBody>
      </p:sp>
      <p:pic>
        <p:nvPicPr>
          <p:cNvPr id="11" name="รูปภาพ 10">
            <a:extLst>
              <a:ext uri="{FF2B5EF4-FFF2-40B4-BE49-F238E27FC236}">
                <a16:creationId xmlns:a16="http://schemas.microsoft.com/office/drawing/2014/main" id="{4335C718-7C04-41F4-9E90-A3E8B122B2BE}"/>
              </a:ext>
            </a:extLst>
          </p:cNvPr>
          <p:cNvPicPr>
            <a:picLocks noChangeAspect="1"/>
          </p:cNvPicPr>
          <p:nvPr/>
        </p:nvPicPr>
        <p:blipFill rotWithShape="1">
          <a:blip r:embed="rId8"/>
          <a:srcRect t="3125" r="3594" b="15832"/>
          <a:stretch/>
        </p:blipFill>
        <p:spPr>
          <a:xfrm>
            <a:off x="1731419" y="2849171"/>
            <a:ext cx="5653565" cy="2673395"/>
          </a:xfrm>
          <a:prstGeom prst="rect">
            <a:avLst/>
          </a:prstGeom>
        </p:spPr>
      </p:pic>
    </p:spTree>
    <p:extLst>
      <p:ext uri="{BB962C8B-B14F-4D97-AF65-F5344CB8AC3E}">
        <p14:creationId xmlns:p14="http://schemas.microsoft.com/office/powerpoint/2010/main" val="411637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lgn="thaiDist">
              <a:buNone/>
            </a:pPr>
            <a:r>
              <a:rPr lang="th-TH" sz="3200"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You can access the Fashion MNIST directly from TensorFlow. Import and load the Fashion MNIST data directly from TensorFlow:</a:t>
            </a:r>
            <a:endParaRPr lang="th-TH"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Import and load the Fashion MNIST data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6" name="รูปภาพ 5">
            <a:extLst>
              <a:ext uri="{FF2B5EF4-FFF2-40B4-BE49-F238E27FC236}">
                <a16:creationId xmlns:a16="http://schemas.microsoft.com/office/drawing/2014/main" id="{BFF9CF70-E0C8-492D-8350-32C2B1C4CD06}"/>
              </a:ext>
            </a:extLst>
          </p:cNvPr>
          <p:cNvPicPr>
            <a:picLocks noChangeAspect="1"/>
          </p:cNvPicPr>
          <p:nvPr/>
        </p:nvPicPr>
        <p:blipFill rotWithShape="1">
          <a:blip r:embed="rId8"/>
          <a:srcRect l="23719" t="37646" r="3413" b="42730"/>
          <a:stretch/>
        </p:blipFill>
        <p:spPr>
          <a:xfrm>
            <a:off x="628649" y="3018996"/>
            <a:ext cx="8107362" cy="1228142"/>
          </a:xfrm>
          <a:prstGeom prst="rect">
            <a:avLst/>
          </a:prstGeom>
        </p:spPr>
      </p:pic>
      <p:pic>
        <p:nvPicPr>
          <p:cNvPr id="8" name="รูปภาพ 7">
            <a:extLst>
              <a:ext uri="{FF2B5EF4-FFF2-40B4-BE49-F238E27FC236}">
                <a16:creationId xmlns:a16="http://schemas.microsoft.com/office/drawing/2014/main" id="{E3DBD52A-C563-4154-ABDC-C51DFC551A7C}"/>
              </a:ext>
            </a:extLst>
          </p:cNvPr>
          <p:cNvPicPr>
            <a:picLocks noChangeAspect="1"/>
          </p:cNvPicPr>
          <p:nvPr/>
        </p:nvPicPr>
        <p:blipFill rotWithShape="1">
          <a:blip r:embed="rId9"/>
          <a:srcRect l="22083" t="40370" r="12709" b="34445"/>
          <a:stretch/>
        </p:blipFill>
        <p:spPr>
          <a:xfrm>
            <a:off x="628649" y="4423857"/>
            <a:ext cx="7256017" cy="1576387"/>
          </a:xfrm>
          <a:prstGeom prst="rect">
            <a:avLst/>
          </a:prstGeom>
        </p:spPr>
      </p:pic>
    </p:spTree>
    <p:extLst>
      <p:ext uri="{BB962C8B-B14F-4D97-AF65-F5344CB8AC3E}">
        <p14:creationId xmlns:p14="http://schemas.microsoft.com/office/powerpoint/2010/main" val="2713062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th-TH"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The images are 28x28 NumPy arrays, with pixel values ranging from 0 to 255. The labels are an array of integers, ranging from 0 to 9. These correspond to the  class of clothing the image represents:</a:t>
            </a:r>
            <a:endParaRPr lang="th-TH"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Import and load the Fashion MNIST data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6" name="รูปภาพ 5">
            <a:extLst>
              <a:ext uri="{FF2B5EF4-FFF2-40B4-BE49-F238E27FC236}">
                <a16:creationId xmlns:a16="http://schemas.microsoft.com/office/drawing/2014/main" id="{B2D1EB02-A4E0-412F-A269-0AE421EF93F7}"/>
              </a:ext>
            </a:extLst>
          </p:cNvPr>
          <p:cNvPicPr>
            <a:picLocks noChangeAspect="1"/>
          </p:cNvPicPr>
          <p:nvPr/>
        </p:nvPicPr>
        <p:blipFill rotWithShape="1">
          <a:blip r:embed="rId8"/>
          <a:srcRect l="52758" t="28391" r="36035" b="36666"/>
          <a:stretch/>
        </p:blipFill>
        <p:spPr>
          <a:xfrm>
            <a:off x="3510384" y="3242715"/>
            <a:ext cx="1749973" cy="3069184"/>
          </a:xfrm>
          <a:prstGeom prst="rect">
            <a:avLst/>
          </a:prstGeom>
        </p:spPr>
      </p:pic>
    </p:spTree>
    <p:extLst>
      <p:ext uri="{BB962C8B-B14F-4D97-AF65-F5344CB8AC3E}">
        <p14:creationId xmlns:p14="http://schemas.microsoft.com/office/powerpoint/2010/main" val="525698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Each image is mapped to a single label. Since the class names are not included with the dataset, store them here to use later when plotting the images:</a:t>
            </a:r>
            <a:endParaRPr lang="th-TH"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Class names in the Fashion MNIST data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6" name="รูปภาพ 5">
            <a:extLst>
              <a:ext uri="{FF2B5EF4-FFF2-40B4-BE49-F238E27FC236}">
                <a16:creationId xmlns:a16="http://schemas.microsoft.com/office/drawing/2014/main" id="{4B78D409-C045-438E-9955-8F0EAA883A30}"/>
              </a:ext>
            </a:extLst>
          </p:cNvPr>
          <p:cNvPicPr>
            <a:picLocks noChangeAspect="1"/>
          </p:cNvPicPr>
          <p:nvPr/>
        </p:nvPicPr>
        <p:blipFill rotWithShape="1">
          <a:blip r:embed="rId8"/>
          <a:srcRect l="22029" t="61298" r="33879" b="31642"/>
          <a:stretch/>
        </p:blipFill>
        <p:spPr>
          <a:xfrm>
            <a:off x="833015" y="3429000"/>
            <a:ext cx="8166790" cy="735543"/>
          </a:xfrm>
          <a:prstGeom prst="rect">
            <a:avLst/>
          </a:prstGeom>
        </p:spPr>
      </p:pic>
    </p:spTree>
    <p:extLst>
      <p:ext uri="{BB962C8B-B14F-4D97-AF65-F5344CB8AC3E}">
        <p14:creationId xmlns:p14="http://schemas.microsoft.com/office/powerpoint/2010/main" val="223796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89158" y="1557760"/>
            <a:ext cx="8189799"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Let's explore the format of the dataset before training the model. The following shows there are 60,000 images in the training set, with each image represented as 28 x 28 pixels</a:t>
            </a:r>
          </a:p>
          <a:p>
            <a:pPr marL="0" indent="0">
              <a:buNone/>
            </a:pPr>
            <a:r>
              <a:rPr lang="en-US" dirty="0">
                <a:latin typeface="TH SarabunPSK" panose="020B0500040200020003" pitchFamily="34" charset="-34"/>
                <a:cs typeface="TH SarabunPSK" panose="020B0500040200020003" pitchFamily="34" charset="-34"/>
              </a:rPr>
              <a:t>Let’s try for Exploration Test image</a:t>
            </a:r>
            <a:endParaRPr lang="th-TH" dirty="0">
              <a:latin typeface="TH SarabunPSK" panose="020B0500040200020003" pitchFamily="34" charset="-34"/>
              <a:cs typeface="TH SarabunPSK" panose="020B0500040200020003" pitchFamily="34" charset="-34"/>
            </a:endParaRPr>
          </a:p>
          <a:p>
            <a:pPr marL="0" indent="0">
              <a:buNone/>
            </a:pP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Exploration data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8" name="รูปภาพ 7">
            <a:extLst>
              <a:ext uri="{FF2B5EF4-FFF2-40B4-BE49-F238E27FC236}">
                <a16:creationId xmlns:a16="http://schemas.microsoft.com/office/drawing/2014/main" id="{15A8B338-B3E9-433C-AFBC-2D2A1B0B88D7}"/>
              </a:ext>
            </a:extLst>
          </p:cNvPr>
          <p:cNvPicPr>
            <a:picLocks noChangeAspect="1"/>
          </p:cNvPicPr>
          <p:nvPr/>
        </p:nvPicPr>
        <p:blipFill rotWithShape="1">
          <a:blip r:embed="rId8"/>
          <a:srcRect l="21884" t="37570" r="6875" b="11546"/>
          <a:stretch/>
        </p:blipFill>
        <p:spPr>
          <a:xfrm>
            <a:off x="689158" y="3505959"/>
            <a:ext cx="8016532" cy="3220740"/>
          </a:xfrm>
          <a:prstGeom prst="rect">
            <a:avLst/>
          </a:prstGeom>
        </p:spPr>
      </p:pic>
    </p:spTree>
    <p:extLst>
      <p:ext uri="{BB962C8B-B14F-4D97-AF65-F5344CB8AC3E}">
        <p14:creationId xmlns:p14="http://schemas.microsoft.com/office/powerpoint/2010/main" val="37205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Let’s try for Exploration Test image</a:t>
            </a:r>
            <a:endParaRPr lang="th-TH"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Exploration data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5" name="รูปภาพ 4">
            <a:extLst>
              <a:ext uri="{FF2B5EF4-FFF2-40B4-BE49-F238E27FC236}">
                <a16:creationId xmlns:a16="http://schemas.microsoft.com/office/drawing/2014/main" id="{90ACCA77-B45B-427F-8CBD-FB8153F1BAF2}"/>
              </a:ext>
            </a:extLst>
          </p:cNvPr>
          <p:cNvPicPr>
            <a:picLocks noChangeAspect="1"/>
          </p:cNvPicPr>
          <p:nvPr/>
        </p:nvPicPr>
        <p:blipFill rotWithShape="1">
          <a:blip r:embed="rId8"/>
          <a:srcRect l="22029" t="30689" r="18261" b="25201"/>
          <a:stretch/>
        </p:blipFill>
        <p:spPr>
          <a:xfrm>
            <a:off x="655153" y="2294609"/>
            <a:ext cx="8191420" cy="3403825"/>
          </a:xfrm>
          <a:prstGeom prst="rect">
            <a:avLst/>
          </a:prstGeom>
        </p:spPr>
      </p:pic>
    </p:spTree>
    <p:extLst>
      <p:ext uri="{BB962C8B-B14F-4D97-AF65-F5344CB8AC3E}">
        <p14:creationId xmlns:p14="http://schemas.microsoft.com/office/powerpoint/2010/main" val="2053315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Ex_01 What does these values look like?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10" name="รูปภาพ 9">
            <a:extLst>
              <a:ext uri="{FF2B5EF4-FFF2-40B4-BE49-F238E27FC236}">
                <a16:creationId xmlns:a16="http://schemas.microsoft.com/office/drawing/2014/main" id="{DE472EC2-4EFD-4FAE-86F7-C0324DA17E4E}"/>
              </a:ext>
            </a:extLst>
          </p:cNvPr>
          <p:cNvPicPr>
            <a:picLocks noChangeAspect="1"/>
          </p:cNvPicPr>
          <p:nvPr/>
        </p:nvPicPr>
        <p:blipFill rotWithShape="1">
          <a:blip r:embed="rId8"/>
          <a:srcRect l="18565" t="21839" r="22472" b="19018"/>
          <a:stretch/>
        </p:blipFill>
        <p:spPr>
          <a:xfrm>
            <a:off x="628649" y="1685331"/>
            <a:ext cx="8054975" cy="4544855"/>
          </a:xfrm>
          <a:prstGeom prst="rect">
            <a:avLst/>
          </a:prstGeom>
        </p:spPr>
      </p:pic>
      <p:sp>
        <p:nvSpPr>
          <p:cNvPr id="19" name="ตัวแทนเนื้อหา 2">
            <a:extLst>
              <a:ext uri="{FF2B5EF4-FFF2-40B4-BE49-F238E27FC236}">
                <a16:creationId xmlns:a16="http://schemas.microsoft.com/office/drawing/2014/main" id="{F0B65C0D-E962-4E8A-8831-1962E68A6C37}"/>
              </a:ext>
            </a:extLst>
          </p:cNvPr>
          <p:cNvSpPr txBox="1">
            <a:spLocks/>
          </p:cNvSpPr>
          <p:nvPr/>
        </p:nvSpPr>
        <p:spPr>
          <a:xfrm>
            <a:off x="689158" y="6224306"/>
            <a:ext cx="8371351" cy="543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Let's print a training image, and a training label </a:t>
            </a:r>
            <a:endParaRPr lang="th-TH"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3771763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Ex_01 : Answer</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9" name="ตัวแทนเนื้อหา 2">
            <a:extLst>
              <a:ext uri="{FF2B5EF4-FFF2-40B4-BE49-F238E27FC236}">
                <a16:creationId xmlns:a16="http://schemas.microsoft.com/office/drawing/2014/main" id="{F0B65C0D-E962-4E8A-8831-1962E68A6C37}"/>
              </a:ext>
            </a:extLst>
          </p:cNvPr>
          <p:cNvSpPr txBox="1">
            <a:spLocks/>
          </p:cNvSpPr>
          <p:nvPr/>
        </p:nvSpPr>
        <p:spPr>
          <a:xfrm>
            <a:off x="628648" y="5170658"/>
            <a:ext cx="8371351" cy="543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0" dirty="0">
                <a:solidFill>
                  <a:srgbClr val="A31515"/>
                </a:solidFill>
                <a:effectLst/>
                <a:latin typeface="TH SarabunPSK" panose="020B0500040200020003" pitchFamily="34" charset="-34"/>
                <a:cs typeface="TH SarabunPSK" panose="020B0500040200020003" pitchFamily="34" charset="-34"/>
              </a:rPr>
              <a:t>'Ankle boot'</a:t>
            </a:r>
            <a:endParaRPr lang="en-GB" b="0" dirty="0">
              <a:solidFill>
                <a:srgbClr val="000000"/>
              </a:solidFill>
              <a:effectLst/>
              <a:latin typeface="TH SarabunPSK" panose="020B0500040200020003" pitchFamily="34" charset="-34"/>
              <a:cs typeface="TH SarabunPSK" panose="020B0500040200020003" pitchFamily="34" charset="-34"/>
            </a:endParaRPr>
          </a:p>
        </p:txBody>
      </p:sp>
      <p:pic>
        <p:nvPicPr>
          <p:cNvPr id="7" name="รูปภาพ 6">
            <a:extLst>
              <a:ext uri="{FF2B5EF4-FFF2-40B4-BE49-F238E27FC236}">
                <a16:creationId xmlns:a16="http://schemas.microsoft.com/office/drawing/2014/main" id="{36B2235B-D773-4782-AB58-2056941D9728}"/>
              </a:ext>
            </a:extLst>
          </p:cNvPr>
          <p:cNvPicPr>
            <a:picLocks noChangeAspect="1"/>
          </p:cNvPicPr>
          <p:nvPr/>
        </p:nvPicPr>
        <p:blipFill rotWithShape="1">
          <a:blip r:embed="rId8"/>
          <a:srcRect l="17188" t="41819" r="12753" b="12246"/>
          <a:stretch/>
        </p:blipFill>
        <p:spPr>
          <a:xfrm>
            <a:off x="628649" y="1733365"/>
            <a:ext cx="8271747" cy="3050670"/>
          </a:xfrm>
          <a:prstGeom prst="rect">
            <a:avLst/>
          </a:prstGeom>
        </p:spPr>
      </p:pic>
    </p:spTree>
    <p:extLst>
      <p:ext uri="{BB962C8B-B14F-4D97-AF65-F5344CB8AC3E}">
        <p14:creationId xmlns:p14="http://schemas.microsoft.com/office/powerpoint/2010/main" val="3482297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8" y="1808540"/>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EX_02 Take a look at index 42</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5" name="รูปภาพ 4">
            <a:extLst>
              <a:ext uri="{FF2B5EF4-FFF2-40B4-BE49-F238E27FC236}">
                <a16:creationId xmlns:a16="http://schemas.microsoft.com/office/drawing/2014/main" id="{CF0EF0ED-7A17-4B78-9C18-7796813009F6}"/>
              </a:ext>
            </a:extLst>
          </p:cNvPr>
          <p:cNvPicPr>
            <a:picLocks noChangeAspect="1"/>
          </p:cNvPicPr>
          <p:nvPr/>
        </p:nvPicPr>
        <p:blipFill rotWithShape="1">
          <a:blip r:embed="rId8"/>
          <a:srcRect l="18565" t="60113" r="21449" b="6651"/>
          <a:stretch/>
        </p:blipFill>
        <p:spPr>
          <a:xfrm>
            <a:off x="772543" y="2914077"/>
            <a:ext cx="7571318" cy="2359749"/>
          </a:xfrm>
          <a:prstGeom prst="rect">
            <a:avLst/>
          </a:prstGeom>
        </p:spPr>
      </p:pic>
      <p:sp>
        <p:nvSpPr>
          <p:cNvPr id="18" name="ตัวแทนเนื้อหา 2">
            <a:extLst>
              <a:ext uri="{FF2B5EF4-FFF2-40B4-BE49-F238E27FC236}">
                <a16:creationId xmlns:a16="http://schemas.microsoft.com/office/drawing/2014/main" id="{69D45734-4D24-4054-86CB-0FFC48D10991}"/>
              </a:ext>
            </a:extLst>
          </p:cNvPr>
          <p:cNvSpPr txBox="1">
            <a:spLocks/>
          </p:cNvSpPr>
          <p:nvPr/>
        </p:nvSpPr>
        <p:spPr>
          <a:xfrm>
            <a:off x="689158" y="1706491"/>
            <a:ext cx="8371351" cy="30777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	Experiment with different indices in the array. For example, also take a look at index 42...that's a </a:t>
            </a:r>
            <a:r>
              <a:rPr lang="en-US" dirty="0" err="1">
                <a:latin typeface="TH SarabunPSK" panose="020B0500040200020003" pitchFamily="34" charset="-34"/>
                <a:cs typeface="TH SarabunPSK" panose="020B0500040200020003" pitchFamily="34" charset="-34"/>
              </a:rPr>
              <a:t>a</a:t>
            </a:r>
            <a:r>
              <a:rPr lang="en-US" dirty="0">
                <a:latin typeface="TH SarabunPSK" panose="020B0500040200020003" pitchFamily="34" charset="-34"/>
                <a:cs typeface="TH SarabunPSK" panose="020B0500040200020003" pitchFamily="34" charset="-34"/>
              </a:rPr>
              <a:t> different boot than the one at index 0</a:t>
            </a:r>
            <a:endParaRPr lang="th-TH"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4224300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th-TH" sz="3200" dirty="0">
                <a:latin typeface="TH SarabunPSK" panose="020B0500040200020003" pitchFamily="34" charset="-34"/>
                <a:cs typeface="TH SarabunPSK" panose="020B0500040200020003" pitchFamily="34" charset="-34"/>
              </a:rPr>
              <a:t>	เราจะสามารถสร้างโมเดลให้สามารถรู้จำเสื้อผ้าและเครื่องแต่งกายได้อย่างไร</a:t>
            </a: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การรู้จำเครื่องแต่งกาย</a:t>
            </a:r>
          </a:p>
        </p:txBody>
      </p:sp>
      <p:pic>
        <p:nvPicPr>
          <p:cNvPr id="7" name="รูปภาพ 6">
            <a:extLst>
              <a:ext uri="{FF2B5EF4-FFF2-40B4-BE49-F238E27FC236}">
                <a16:creationId xmlns:a16="http://schemas.microsoft.com/office/drawing/2014/main" id="{65DFE22A-0D73-4569-BABC-800D24F11BB8}"/>
              </a:ext>
            </a:extLst>
          </p:cNvPr>
          <p:cNvPicPr>
            <a:picLocks noChangeAspect="1"/>
          </p:cNvPicPr>
          <p:nvPr/>
        </p:nvPicPr>
        <p:blipFill rotWithShape="1">
          <a:blip r:embed="rId8"/>
          <a:srcRect t="3125" r="3594" b="15832"/>
          <a:stretch/>
        </p:blipFill>
        <p:spPr>
          <a:xfrm>
            <a:off x="1376947" y="3155281"/>
            <a:ext cx="6390106" cy="3021682"/>
          </a:xfrm>
          <a:prstGeom prst="rect">
            <a:avLst/>
          </a:prstGeom>
        </p:spPr>
      </p:pic>
      <p:sp>
        <p:nvSpPr>
          <p:cNvPr id="19" name="ชื่อเรื่อง 1">
            <a:extLst>
              <a:ext uri="{FF2B5EF4-FFF2-40B4-BE49-F238E27FC236}">
                <a16:creationId xmlns:a16="http://schemas.microsoft.com/office/drawing/2014/main" id="{45E2F21F-3B85-46B9-AD5E-51AF38BB09D0}"/>
              </a:ext>
            </a:extLst>
          </p:cNvPr>
          <p:cNvSpPr txBox="1">
            <a:spLocks/>
          </p:cNvSpPr>
          <p:nvPr/>
        </p:nvSpPr>
        <p:spPr>
          <a:xfrm>
            <a:off x="3109079" y="6311899"/>
            <a:ext cx="3517048"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h-TH" sz="2400" dirty="0">
                <a:latin typeface="TH SarabunPSK" panose="020B0500040200020003" pitchFamily="34" charset="-34"/>
                <a:cs typeface="TH SarabunPSK" panose="020B0500040200020003" pitchFamily="34" charset="-34"/>
              </a:rPr>
              <a:t>รูปตัวอย่างเสื้อผ้าและเครื่องแต่งกาย</a:t>
            </a:r>
          </a:p>
        </p:txBody>
      </p:sp>
    </p:spTree>
    <p:extLst>
      <p:ext uri="{BB962C8B-B14F-4D97-AF65-F5344CB8AC3E}">
        <p14:creationId xmlns:p14="http://schemas.microsoft.com/office/powerpoint/2010/main" val="6211880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Answer EX_02</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5" name="รูปภาพ 4">
            <a:extLst>
              <a:ext uri="{FF2B5EF4-FFF2-40B4-BE49-F238E27FC236}">
                <a16:creationId xmlns:a16="http://schemas.microsoft.com/office/drawing/2014/main" id="{75883874-67BC-4AEC-A14A-0376C1BFDAF6}"/>
              </a:ext>
            </a:extLst>
          </p:cNvPr>
          <p:cNvPicPr>
            <a:picLocks noChangeAspect="1"/>
          </p:cNvPicPr>
          <p:nvPr/>
        </p:nvPicPr>
        <p:blipFill rotWithShape="1">
          <a:blip r:embed="rId8"/>
          <a:srcRect l="18565" t="65081" r="44149" b="23954"/>
          <a:stretch/>
        </p:blipFill>
        <p:spPr>
          <a:xfrm>
            <a:off x="460375" y="3353419"/>
            <a:ext cx="7899854" cy="1306757"/>
          </a:xfrm>
          <a:prstGeom prst="rect">
            <a:avLst/>
          </a:prstGeom>
        </p:spPr>
      </p:pic>
      <p:sp>
        <p:nvSpPr>
          <p:cNvPr id="18" name="ตัวแทนเนื้อหา 2">
            <a:extLst>
              <a:ext uri="{FF2B5EF4-FFF2-40B4-BE49-F238E27FC236}">
                <a16:creationId xmlns:a16="http://schemas.microsoft.com/office/drawing/2014/main" id="{5C5D4B23-E0F7-4608-8D3A-CB11BB63A4E3}"/>
              </a:ext>
            </a:extLst>
          </p:cNvPr>
          <p:cNvSpPr txBox="1">
            <a:spLocks/>
          </p:cNvSpPr>
          <p:nvPr/>
        </p:nvSpPr>
        <p:spPr>
          <a:xfrm>
            <a:off x="460375" y="1825625"/>
            <a:ext cx="8371351" cy="10789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	Let's print a training image, and a training label</a:t>
            </a:r>
          </a:p>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For example, index 42. </a:t>
            </a:r>
          </a:p>
          <a:p>
            <a:pPr marL="0" indent="0">
              <a:buFont typeface="Arial" panose="020B0604020202020204" pitchFamily="34" charset="0"/>
              <a:buNone/>
            </a:pPr>
            <a:endParaRPr lang="th-TH" sz="3200"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220015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 Preprocess the data</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5C5D4B23-E0F7-4608-8D3A-CB11BB63A4E3}"/>
              </a:ext>
            </a:extLst>
          </p:cNvPr>
          <p:cNvSpPr txBox="1">
            <a:spLocks/>
          </p:cNvSpPr>
          <p:nvPr/>
        </p:nvSpPr>
        <p:spPr>
          <a:xfrm>
            <a:off x="460375" y="1825625"/>
            <a:ext cx="8371351" cy="1864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The data must be preprocessed before training the network. If you inspect the first image in the training set, you will see that the pixel values fall in the range of 0 to 255:</a:t>
            </a:r>
            <a:endParaRPr lang="th-TH" dirty="0">
              <a:latin typeface="TH SarabunPSK" panose="020B0500040200020003" pitchFamily="34" charset="-34"/>
              <a:cs typeface="TH SarabunPSK" panose="020B0500040200020003" pitchFamily="34" charset="-34"/>
            </a:endParaRPr>
          </a:p>
        </p:txBody>
      </p:sp>
      <p:pic>
        <p:nvPicPr>
          <p:cNvPr id="6" name="รูปภาพ 5">
            <a:extLst>
              <a:ext uri="{FF2B5EF4-FFF2-40B4-BE49-F238E27FC236}">
                <a16:creationId xmlns:a16="http://schemas.microsoft.com/office/drawing/2014/main" id="{BB24461B-3555-4044-92F6-FB766A2368CB}"/>
              </a:ext>
            </a:extLst>
          </p:cNvPr>
          <p:cNvPicPr>
            <a:picLocks noChangeAspect="1"/>
          </p:cNvPicPr>
          <p:nvPr/>
        </p:nvPicPr>
        <p:blipFill rotWithShape="1">
          <a:blip r:embed="rId8"/>
          <a:srcRect l="19495" t="50000" r="13750" b="16667"/>
          <a:stretch/>
        </p:blipFill>
        <p:spPr>
          <a:xfrm>
            <a:off x="628648" y="3429001"/>
            <a:ext cx="8313215" cy="2334986"/>
          </a:xfrm>
          <a:prstGeom prst="rect">
            <a:avLst/>
          </a:prstGeom>
        </p:spPr>
      </p:pic>
    </p:spTree>
    <p:extLst>
      <p:ext uri="{BB962C8B-B14F-4D97-AF65-F5344CB8AC3E}">
        <p14:creationId xmlns:p14="http://schemas.microsoft.com/office/powerpoint/2010/main" val="161660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Normalization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5C5D4B23-E0F7-4608-8D3A-CB11BB63A4E3}"/>
              </a:ext>
            </a:extLst>
          </p:cNvPr>
          <p:cNvSpPr txBox="1">
            <a:spLocks/>
          </p:cNvSpPr>
          <p:nvPr/>
        </p:nvSpPr>
        <p:spPr>
          <a:xfrm>
            <a:off x="460375" y="1825625"/>
            <a:ext cx="8371351" cy="1864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Scale these values to a range of 0 to 1 before feeding them to the neural network model. To do so, divide the values by 255. It's important that the *training set* and the *testing set* be preprocessed in the same way:</a:t>
            </a:r>
            <a:endParaRPr lang="th-TH" dirty="0">
              <a:latin typeface="TH SarabunPSK" panose="020B0500040200020003" pitchFamily="34" charset="-34"/>
              <a:cs typeface="TH SarabunPSK" panose="020B0500040200020003" pitchFamily="34" charset="-34"/>
            </a:endParaRPr>
          </a:p>
        </p:txBody>
      </p:sp>
      <p:pic>
        <p:nvPicPr>
          <p:cNvPr id="5" name="รูปภาพ 4">
            <a:extLst>
              <a:ext uri="{FF2B5EF4-FFF2-40B4-BE49-F238E27FC236}">
                <a16:creationId xmlns:a16="http://schemas.microsoft.com/office/drawing/2014/main" id="{A4333008-1791-417E-BB52-497C047DAB9B}"/>
              </a:ext>
            </a:extLst>
          </p:cNvPr>
          <p:cNvPicPr>
            <a:picLocks noChangeAspect="1"/>
          </p:cNvPicPr>
          <p:nvPr/>
        </p:nvPicPr>
        <p:blipFill rotWithShape="1">
          <a:blip r:embed="rId8"/>
          <a:srcRect l="18565" t="42970" r="53244" b="50000"/>
          <a:stretch/>
        </p:blipFill>
        <p:spPr>
          <a:xfrm>
            <a:off x="628649" y="4001294"/>
            <a:ext cx="7790414" cy="1092757"/>
          </a:xfrm>
          <a:prstGeom prst="rect">
            <a:avLst/>
          </a:prstGeom>
        </p:spPr>
      </p:pic>
    </p:spTree>
    <p:extLst>
      <p:ext uri="{BB962C8B-B14F-4D97-AF65-F5344CB8AC3E}">
        <p14:creationId xmlns:p14="http://schemas.microsoft.com/office/powerpoint/2010/main" val="2897034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Ex_03  Let's print a training image after normalized</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7" name="รูปภาพ 6">
            <a:extLst>
              <a:ext uri="{FF2B5EF4-FFF2-40B4-BE49-F238E27FC236}">
                <a16:creationId xmlns:a16="http://schemas.microsoft.com/office/drawing/2014/main" id="{1E4CA2ED-FDC3-42D2-927C-55A1918315C5}"/>
              </a:ext>
            </a:extLst>
          </p:cNvPr>
          <p:cNvPicPr>
            <a:picLocks noChangeAspect="1"/>
          </p:cNvPicPr>
          <p:nvPr/>
        </p:nvPicPr>
        <p:blipFill rotWithShape="1">
          <a:blip r:embed="rId8"/>
          <a:srcRect l="12211" t="36811" r="34391" b="6475"/>
          <a:stretch/>
        </p:blipFill>
        <p:spPr>
          <a:xfrm>
            <a:off x="833015" y="2331052"/>
            <a:ext cx="6936635" cy="4144133"/>
          </a:xfrm>
          <a:prstGeom prst="rect">
            <a:avLst/>
          </a:prstGeom>
        </p:spPr>
      </p:pic>
      <p:pic>
        <p:nvPicPr>
          <p:cNvPr id="9" name="รูปภาพ 8">
            <a:extLst>
              <a:ext uri="{FF2B5EF4-FFF2-40B4-BE49-F238E27FC236}">
                <a16:creationId xmlns:a16="http://schemas.microsoft.com/office/drawing/2014/main" id="{13E20E30-E3C7-40C4-8E88-073308857A0C}"/>
              </a:ext>
            </a:extLst>
          </p:cNvPr>
          <p:cNvPicPr>
            <a:picLocks noChangeAspect="1"/>
          </p:cNvPicPr>
          <p:nvPr/>
        </p:nvPicPr>
        <p:blipFill rotWithShape="1">
          <a:blip r:embed="rId9"/>
          <a:srcRect l="21529" t="50709" r="28649" b="43534"/>
          <a:stretch/>
        </p:blipFill>
        <p:spPr>
          <a:xfrm>
            <a:off x="833015" y="1764828"/>
            <a:ext cx="4572000" cy="297182"/>
          </a:xfrm>
          <a:prstGeom prst="rect">
            <a:avLst/>
          </a:prstGeom>
        </p:spPr>
      </p:pic>
    </p:spTree>
    <p:extLst>
      <p:ext uri="{BB962C8B-B14F-4D97-AF65-F5344CB8AC3E}">
        <p14:creationId xmlns:p14="http://schemas.microsoft.com/office/powerpoint/2010/main" val="974578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Create Model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5" name="รูปภาพ 4">
            <a:extLst>
              <a:ext uri="{FF2B5EF4-FFF2-40B4-BE49-F238E27FC236}">
                <a16:creationId xmlns:a16="http://schemas.microsoft.com/office/drawing/2014/main" id="{6EFEF930-87A0-41FA-A797-150C72C8C033}"/>
              </a:ext>
            </a:extLst>
          </p:cNvPr>
          <p:cNvPicPr>
            <a:picLocks noChangeAspect="1"/>
          </p:cNvPicPr>
          <p:nvPr/>
        </p:nvPicPr>
        <p:blipFill rotWithShape="1">
          <a:blip r:embed="rId8"/>
          <a:srcRect l="20893" t="36984" r="38711" b="47094"/>
          <a:stretch/>
        </p:blipFill>
        <p:spPr>
          <a:xfrm>
            <a:off x="415361" y="4833331"/>
            <a:ext cx="8539627" cy="1893367"/>
          </a:xfrm>
          <a:prstGeom prst="rect">
            <a:avLst/>
          </a:prstGeom>
        </p:spPr>
      </p:pic>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825625"/>
            <a:ext cx="8371351" cy="1864632"/>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sz="3200" dirty="0">
                <a:latin typeface="TH SarabunPSK" panose="020B0500040200020003" pitchFamily="34" charset="-34"/>
                <a:cs typeface="TH SarabunPSK" panose="020B0500040200020003" pitchFamily="34" charset="-34"/>
              </a:rPr>
              <a:t>	</a:t>
            </a:r>
            <a:r>
              <a:rPr lang="en-US" sz="11200" dirty="0">
                <a:latin typeface="TH SarabunPSK" panose="020B0500040200020003" pitchFamily="34" charset="-34"/>
                <a:cs typeface="TH SarabunPSK" panose="020B0500040200020003" pitchFamily="34" charset="-34"/>
              </a:rPr>
              <a:t>The first layer in this network, “</a:t>
            </a:r>
            <a:r>
              <a:rPr lang="en-US" sz="11200" dirty="0" err="1">
                <a:solidFill>
                  <a:srgbClr val="FF0000"/>
                </a:solidFill>
                <a:latin typeface="TH SarabunPSK" panose="020B0500040200020003" pitchFamily="34" charset="-34"/>
                <a:cs typeface="TH SarabunPSK" panose="020B0500040200020003" pitchFamily="34" charset="-34"/>
              </a:rPr>
              <a:t>tf.keras.layers.Flatten</a:t>
            </a:r>
            <a:r>
              <a:rPr lang="en-US" sz="11200" dirty="0">
                <a:latin typeface="TH SarabunPSK" panose="020B0500040200020003" pitchFamily="34" charset="-34"/>
                <a:cs typeface="TH SarabunPSK" panose="020B0500040200020003" pitchFamily="34" charset="-34"/>
              </a:rPr>
              <a:t>”, transforms the format of the images from a two-dimensional array (of 28 by 28 pixels) to a one-dimensional array (of 28 * 28 = 784 pixels). </a:t>
            </a:r>
          </a:p>
          <a:p>
            <a:pPr marL="0" indent="0" algn="thaiDist">
              <a:buFont typeface="Arial" panose="020B0604020202020204" pitchFamily="34" charset="0"/>
              <a:buNone/>
            </a:pPr>
            <a:r>
              <a:rPr lang="en-US" sz="11200" dirty="0">
                <a:latin typeface="TH SarabunPSK" panose="020B0500040200020003" pitchFamily="34" charset="-34"/>
                <a:cs typeface="TH SarabunPSK" panose="020B0500040200020003" pitchFamily="34" charset="-34"/>
              </a:rPr>
              <a:t>After the pixels are flattened, the network consists of a sequence of two </a:t>
            </a:r>
            <a:r>
              <a:rPr lang="en-US" sz="11200" dirty="0">
                <a:solidFill>
                  <a:srgbClr val="FF0000"/>
                </a:solidFill>
                <a:latin typeface="TH SarabunPSK" panose="020B0500040200020003" pitchFamily="34" charset="-34"/>
                <a:cs typeface="TH SarabunPSK" panose="020B0500040200020003" pitchFamily="34" charset="-34"/>
              </a:rPr>
              <a:t>“</a:t>
            </a:r>
            <a:r>
              <a:rPr lang="en-US" sz="11200" dirty="0" err="1">
                <a:solidFill>
                  <a:srgbClr val="FF0000"/>
                </a:solidFill>
                <a:latin typeface="TH SarabunPSK" panose="020B0500040200020003" pitchFamily="34" charset="-34"/>
                <a:cs typeface="TH SarabunPSK" panose="020B0500040200020003" pitchFamily="34" charset="-34"/>
              </a:rPr>
              <a:t>tf.keras.layers.Dense</a:t>
            </a:r>
            <a:r>
              <a:rPr lang="en-US" sz="11200" dirty="0">
                <a:solidFill>
                  <a:srgbClr val="FF0000"/>
                </a:solidFill>
                <a:latin typeface="TH SarabunPSK" panose="020B0500040200020003" pitchFamily="34" charset="-34"/>
                <a:cs typeface="TH SarabunPSK" panose="020B0500040200020003" pitchFamily="34" charset="-34"/>
              </a:rPr>
              <a:t>” </a:t>
            </a:r>
            <a:r>
              <a:rPr lang="en-US" sz="11200" dirty="0">
                <a:latin typeface="TH SarabunPSK" panose="020B0500040200020003" pitchFamily="34" charset="-34"/>
                <a:cs typeface="TH SarabunPSK" panose="020B0500040200020003" pitchFamily="34" charset="-34"/>
              </a:rPr>
              <a:t>layers. These are densely connected, or fully connected, neural layers. </a:t>
            </a:r>
          </a:p>
          <a:p>
            <a:pPr marL="0" indent="0" algn="thaiDist">
              <a:buFont typeface="Arial" panose="020B0604020202020204" pitchFamily="34" charset="0"/>
              <a:buNone/>
            </a:pPr>
            <a:r>
              <a:rPr lang="en-US" sz="11200" dirty="0">
                <a:latin typeface="TH SarabunPSK" panose="020B0500040200020003" pitchFamily="34" charset="-34"/>
                <a:cs typeface="TH SarabunPSK" panose="020B0500040200020003" pitchFamily="34" charset="-34"/>
              </a:rPr>
              <a:t>	The first `Dense` layer has 128 nodes (or neurons). The second (and last) layer returns a logits array with length of 10. Each node contains a score that indicates the current image belongs to one of the </a:t>
            </a:r>
            <a:r>
              <a:rPr lang="en-US" sz="11200" dirty="0">
                <a:solidFill>
                  <a:srgbClr val="FF0000"/>
                </a:solidFill>
                <a:latin typeface="TH SarabunPSK" panose="020B0500040200020003" pitchFamily="34" charset="-34"/>
                <a:cs typeface="TH SarabunPSK" panose="020B0500040200020003" pitchFamily="34" charset="-34"/>
              </a:rPr>
              <a:t>10 classes</a:t>
            </a:r>
            <a:r>
              <a:rPr lang="en-US" sz="11200" dirty="0">
                <a:latin typeface="TH SarabunPSK" panose="020B0500040200020003" pitchFamily="34" charset="-34"/>
                <a:cs typeface="TH SarabunPSK" panose="020B0500040200020003" pitchFamily="34" charset="-34"/>
              </a:rPr>
              <a:t>.</a:t>
            </a:r>
            <a:endParaRPr lang="th-TH" sz="11200"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3165929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3927020" y="-144463"/>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Compile the model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621103"/>
            <a:ext cx="837135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Before the model is ready for training, it needs a few more settings. These are added during the model’s</a:t>
            </a:r>
          </a:p>
          <a:p>
            <a:pPr algn="thaiDist">
              <a:buFont typeface="Wingdings" panose="05000000000000000000" pitchFamily="2" charset="2"/>
              <a:buChar char="§"/>
            </a:pPr>
            <a:r>
              <a:rPr lang="en-US" b="1" dirty="0">
                <a:latin typeface="TH SarabunPSK" panose="020B0500040200020003" pitchFamily="34" charset="-34"/>
                <a:cs typeface="TH SarabunPSK" panose="020B0500040200020003" pitchFamily="34" charset="-34"/>
              </a:rPr>
              <a:t> Loss function </a:t>
            </a:r>
            <a:r>
              <a:rPr lang="en-US" dirty="0">
                <a:latin typeface="TH SarabunPSK" panose="020B0500040200020003" pitchFamily="34" charset="-34"/>
                <a:cs typeface="TH SarabunPSK" panose="020B0500040200020003" pitchFamily="34" charset="-34"/>
              </a:rPr>
              <a:t>—This measures how accurate the model is during training. You want to minimize this function to "steer" the model in the right direction.</a:t>
            </a:r>
          </a:p>
          <a:p>
            <a:pPr algn="thaiDist">
              <a:buFont typeface="Wingdings" panose="05000000000000000000" pitchFamily="2" charset="2"/>
              <a:buChar char="§"/>
            </a:pPr>
            <a:r>
              <a:rPr lang="en-US" b="1" dirty="0">
                <a:latin typeface="TH SarabunPSK" panose="020B0500040200020003" pitchFamily="34" charset="-34"/>
                <a:cs typeface="TH SarabunPSK" panose="020B0500040200020003" pitchFamily="34" charset="-34"/>
              </a:rPr>
              <a:t> Optimizer </a:t>
            </a:r>
            <a:r>
              <a:rPr lang="en-US" dirty="0">
                <a:latin typeface="TH SarabunPSK" panose="020B0500040200020003" pitchFamily="34" charset="-34"/>
                <a:cs typeface="TH SarabunPSK" panose="020B0500040200020003" pitchFamily="34" charset="-34"/>
              </a:rPr>
              <a:t>—This is how the model is updated based on the data it sees and its loss function.</a:t>
            </a:r>
          </a:p>
          <a:p>
            <a:pPr algn="thaiDist">
              <a:buFont typeface="Wingdings" panose="05000000000000000000" pitchFamily="2" charset="2"/>
              <a:buChar char="§"/>
            </a:pPr>
            <a:r>
              <a:rPr lang="en-US" b="1" dirty="0">
                <a:latin typeface="TH SarabunPSK" panose="020B0500040200020003" pitchFamily="34" charset="-34"/>
                <a:cs typeface="TH SarabunPSK" panose="020B0500040200020003" pitchFamily="34" charset="-34"/>
              </a:rPr>
              <a:t> Metrics</a:t>
            </a:r>
            <a:r>
              <a:rPr lang="en-US" dirty="0">
                <a:latin typeface="TH SarabunPSK" panose="020B0500040200020003" pitchFamily="34" charset="-34"/>
                <a:cs typeface="TH SarabunPSK" panose="020B0500040200020003" pitchFamily="34" charset="-34"/>
              </a:rPr>
              <a:t> —Used to monitor the training and testing steps. The following example uses accuracy, the fraction of the images that are correctly classified.</a:t>
            </a:r>
          </a:p>
        </p:txBody>
      </p:sp>
      <p:pic>
        <p:nvPicPr>
          <p:cNvPr id="6" name="รูปภาพ 5">
            <a:extLst>
              <a:ext uri="{FF2B5EF4-FFF2-40B4-BE49-F238E27FC236}">
                <a16:creationId xmlns:a16="http://schemas.microsoft.com/office/drawing/2014/main" id="{5DDDF97B-129D-4914-946D-ABE5B089C01F}"/>
              </a:ext>
            </a:extLst>
          </p:cNvPr>
          <p:cNvPicPr>
            <a:picLocks noChangeAspect="1"/>
          </p:cNvPicPr>
          <p:nvPr/>
        </p:nvPicPr>
        <p:blipFill rotWithShape="1">
          <a:blip r:embed="rId8"/>
          <a:srcRect l="23972" t="61825" r="51878" b="29806"/>
          <a:stretch/>
        </p:blipFill>
        <p:spPr>
          <a:xfrm>
            <a:off x="2133507" y="5512415"/>
            <a:ext cx="6253700" cy="1218999"/>
          </a:xfrm>
          <a:prstGeom prst="rect">
            <a:avLst/>
          </a:prstGeom>
        </p:spPr>
      </p:pic>
    </p:spTree>
    <p:extLst>
      <p:ext uri="{BB962C8B-B14F-4D97-AF65-F5344CB8AC3E}">
        <p14:creationId xmlns:p14="http://schemas.microsoft.com/office/powerpoint/2010/main" val="21611817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Train model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804609"/>
            <a:ext cx="8340725" cy="20652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sz="3200"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by calling **</a:t>
            </a:r>
            <a:r>
              <a:rPr lang="en-US" dirty="0" err="1">
                <a:latin typeface="TH SarabunPSK" panose="020B0500040200020003" pitchFamily="34" charset="-34"/>
                <a:cs typeface="TH SarabunPSK" panose="020B0500040200020003" pitchFamily="34" charset="-34"/>
              </a:rPr>
              <a:t>model.fit</a:t>
            </a:r>
            <a:r>
              <a:rPr lang="en-US" dirty="0">
                <a:latin typeface="TH SarabunPSK" panose="020B0500040200020003" pitchFamily="34" charset="-34"/>
                <a:cs typeface="TH SarabunPSK" panose="020B0500040200020003" pitchFamily="34" charset="-34"/>
              </a:rPr>
              <a:t> **  asking it to fit your training data to your training labels -- i.e. have it figure out the relationship between the training data and its actual labels, so in future if you have data that looks like the training data, then it can make a prediction for what that data would look like. </a:t>
            </a:r>
          </a:p>
        </p:txBody>
      </p:sp>
      <p:pic>
        <p:nvPicPr>
          <p:cNvPr id="8" name="รูปภาพ 7">
            <a:extLst>
              <a:ext uri="{FF2B5EF4-FFF2-40B4-BE49-F238E27FC236}">
                <a16:creationId xmlns:a16="http://schemas.microsoft.com/office/drawing/2014/main" id="{13A739DE-271E-414F-929B-3B0CB24F8409}"/>
              </a:ext>
            </a:extLst>
          </p:cNvPr>
          <p:cNvPicPr>
            <a:picLocks noChangeAspect="1"/>
          </p:cNvPicPr>
          <p:nvPr/>
        </p:nvPicPr>
        <p:blipFill rotWithShape="1">
          <a:blip r:embed="rId8"/>
          <a:srcRect l="20865" t="73208" r="30448" b="19020"/>
          <a:stretch/>
        </p:blipFill>
        <p:spPr>
          <a:xfrm>
            <a:off x="609600" y="3869871"/>
            <a:ext cx="8191500" cy="735544"/>
          </a:xfrm>
          <a:prstGeom prst="rect">
            <a:avLst/>
          </a:prstGeom>
        </p:spPr>
      </p:pic>
    </p:spTree>
    <p:extLst>
      <p:ext uri="{BB962C8B-B14F-4D97-AF65-F5344CB8AC3E}">
        <p14:creationId xmlns:p14="http://schemas.microsoft.com/office/powerpoint/2010/main" val="2579500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Train model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804609"/>
            <a:ext cx="8340725" cy="20652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sz="3200"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by calling **</a:t>
            </a:r>
            <a:r>
              <a:rPr lang="en-US" dirty="0" err="1">
                <a:latin typeface="TH SarabunPSK" panose="020B0500040200020003" pitchFamily="34" charset="-34"/>
                <a:cs typeface="TH SarabunPSK" panose="020B0500040200020003" pitchFamily="34" charset="-34"/>
              </a:rPr>
              <a:t>model.fit</a:t>
            </a:r>
            <a:r>
              <a:rPr lang="en-US" dirty="0">
                <a:latin typeface="TH SarabunPSK" panose="020B0500040200020003" pitchFamily="34" charset="-34"/>
                <a:cs typeface="TH SarabunPSK" panose="020B0500040200020003" pitchFamily="34" charset="-34"/>
              </a:rPr>
              <a:t> **  asking it to fit your training data to your training labels -- i.e. have it figure out the relationship between the training data and its actual labels, so in future if you have data that looks like the training data, then it can make a prediction for what that data would look like. </a:t>
            </a:r>
          </a:p>
        </p:txBody>
      </p:sp>
      <p:pic>
        <p:nvPicPr>
          <p:cNvPr id="8" name="รูปภาพ 7">
            <a:extLst>
              <a:ext uri="{FF2B5EF4-FFF2-40B4-BE49-F238E27FC236}">
                <a16:creationId xmlns:a16="http://schemas.microsoft.com/office/drawing/2014/main" id="{13A739DE-271E-414F-929B-3B0CB24F8409}"/>
              </a:ext>
            </a:extLst>
          </p:cNvPr>
          <p:cNvPicPr>
            <a:picLocks noChangeAspect="1"/>
          </p:cNvPicPr>
          <p:nvPr/>
        </p:nvPicPr>
        <p:blipFill rotWithShape="1">
          <a:blip r:embed="rId8"/>
          <a:srcRect l="20865" t="73208" r="30448" b="19020"/>
          <a:stretch/>
        </p:blipFill>
        <p:spPr>
          <a:xfrm>
            <a:off x="609600" y="3869871"/>
            <a:ext cx="8191500" cy="735544"/>
          </a:xfrm>
          <a:prstGeom prst="rect">
            <a:avLst/>
          </a:prstGeom>
        </p:spPr>
      </p:pic>
    </p:spTree>
    <p:extLst>
      <p:ext uri="{BB962C8B-B14F-4D97-AF65-F5344CB8AC3E}">
        <p14:creationId xmlns:p14="http://schemas.microsoft.com/office/powerpoint/2010/main" val="3520900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a:t>
            </a:r>
            <a:r>
              <a:rPr lang="en-US" sz="3200" b="1" dirty="0">
                <a:solidFill>
                  <a:srgbClr val="002060"/>
                </a:solidFill>
                <a:latin typeface="TH SarabunPSK" panose="020B0500040200020003" pitchFamily="34" charset="-34"/>
                <a:cs typeface="TH SarabunPSK" panose="020B0500040200020003" pitchFamily="34" charset="-34"/>
              </a:rPr>
              <a:t>Basic classification: Classify images of clothing</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Evaluate accuracy❤</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804609"/>
            <a:ext cx="8340725" cy="2065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sz="3200"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 compare how the model performs on the test dataset:</a:t>
            </a:r>
          </a:p>
        </p:txBody>
      </p:sp>
      <p:pic>
        <p:nvPicPr>
          <p:cNvPr id="5" name="รูปภาพ 4">
            <a:extLst>
              <a:ext uri="{FF2B5EF4-FFF2-40B4-BE49-F238E27FC236}">
                <a16:creationId xmlns:a16="http://schemas.microsoft.com/office/drawing/2014/main" id="{92940DF4-BA2F-4457-B4BC-1BCBB2816301}"/>
              </a:ext>
            </a:extLst>
          </p:cNvPr>
          <p:cNvPicPr>
            <a:picLocks noChangeAspect="1"/>
          </p:cNvPicPr>
          <p:nvPr/>
        </p:nvPicPr>
        <p:blipFill rotWithShape="1">
          <a:blip r:embed="rId8"/>
          <a:srcRect l="21159" t="58572" r="53560" b="35871"/>
          <a:stretch/>
        </p:blipFill>
        <p:spPr>
          <a:xfrm>
            <a:off x="460375" y="2592069"/>
            <a:ext cx="5701886" cy="704988"/>
          </a:xfrm>
          <a:prstGeom prst="rect">
            <a:avLst/>
          </a:prstGeom>
        </p:spPr>
      </p:pic>
    </p:spTree>
    <p:extLst>
      <p:ext uri="{BB962C8B-B14F-4D97-AF65-F5344CB8AC3E}">
        <p14:creationId xmlns:p14="http://schemas.microsoft.com/office/powerpoint/2010/main" val="3886414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Exercise 1:</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804609"/>
            <a:ext cx="8340725" cy="2065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sz="3200" dirty="0">
                <a:latin typeface="TH SarabunPSK" panose="020B0500040200020003" pitchFamily="34" charset="-34"/>
                <a:cs typeface="TH SarabunPSK" panose="020B0500040200020003" pitchFamily="34" charset="-34"/>
              </a:rPr>
              <a:t>	</a:t>
            </a:r>
            <a:r>
              <a:rPr lang="en-US" dirty="0">
                <a:latin typeface="TH SarabunPSK" panose="020B0500040200020003" pitchFamily="34" charset="-34"/>
                <a:cs typeface="TH SarabunPSK" panose="020B0500040200020003" pitchFamily="34" charset="-34"/>
              </a:rPr>
              <a:t> For this first exercise run the below code: It creates a set of classifications for each of the test images, and then prints the first entry in the classifications. The output, after you run it is a list of numbers. Why do you think this is, and what do those numbers represent? </a:t>
            </a:r>
          </a:p>
        </p:txBody>
      </p:sp>
      <p:pic>
        <p:nvPicPr>
          <p:cNvPr id="6" name="รูปภาพ 5">
            <a:extLst>
              <a:ext uri="{FF2B5EF4-FFF2-40B4-BE49-F238E27FC236}">
                <a16:creationId xmlns:a16="http://schemas.microsoft.com/office/drawing/2014/main" id="{2FDDC80C-7E3F-4AEA-9CD2-C40FFA33A183}"/>
              </a:ext>
            </a:extLst>
          </p:cNvPr>
          <p:cNvPicPr>
            <a:picLocks noChangeAspect="1"/>
          </p:cNvPicPr>
          <p:nvPr/>
        </p:nvPicPr>
        <p:blipFill rotWithShape="1">
          <a:blip r:embed="rId8"/>
          <a:srcRect l="21143" t="59847" r="15106" b="24768"/>
          <a:stretch/>
        </p:blipFill>
        <p:spPr>
          <a:xfrm>
            <a:off x="307975" y="3869871"/>
            <a:ext cx="8062809" cy="1094534"/>
          </a:xfrm>
          <a:prstGeom prst="rect">
            <a:avLst/>
          </a:prstGeom>
        </p:spPr>
      </p:pic>
    </p:spTree>
    <p:extLst>
      <p:ext uri="{BB962C8B-B14F-4D97-AF65-F5344CB8AC3E}">
        <p14:creationId xmlns:p14="http://schemas.microsoft.com/office/powerpoint/2010/main" val="2014481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th-TH" sz="3200" dirty="0">
                <a:latin typeface="TH SarabunPSK" panose="020B0500040200020003" pitchFamily="34" charset="-34"/>
                <a:cs typeface="TH SarabunPSK" panose="020B0500040200020003" pitchFamily="34" charset="-34"/>
              </a:rPr>
              <a:t>	เมื่อดูภาพนี้ จะสามารถตีความได้ว่า นี่คือ เสื้อเชิ้ต รองเท้า กระเป๋า </a:t>
            </a:r>
            <a:endParaRPr lang="en-US" sz="3200" dirty="0">
              <a:latin typeface="TH SarabunPSK" panose="020B0500040200020003" pitchFamily="34" charset="-34"/>
              <a:cs typeface="TH SarabunPSK" panose="020B0500040200020003" pitchFamily="34" charset="-34"/>
            </a:endParaRPr>
          </a:p>
          <a:p>
            <a:pPr marL="0" indent="0">
              <a:buNone/>
            </a:pPr>
            <a:r>
              <a:rPr lang="th-TH" sz="3200" dirty="0">
                <a:latin typeface="TH SarabunPSK" panose="020B0500040200020003" pitchFamily="34" charset="-34"/>
                <a:cs typeface="TH SarabunPSK" panose="020B0500040200020003" pitchFamily="34" charset="-34"/>
              </a:rPr>
              <a:t>แต่ลองให้เขียนโปรแกรมตามกฎ </a:t>
            </a:r>
            <a:r>
              <a:rPr lang="en-US" sz="3200" dirty="0">
                <a:latin typeface="TH SarabunPSK" panose="020B0500040200020003" pitchFamily="34" charset="-34"/>
                <a:cs typeface="TH SarabunPSK" panose="020B0500040200020003" pitchFamily="34" charset="-34"/>
              </a:rPr>
              <a:t>( rule )</a:t>
            </a:r>
            <a:r>
              <a:rPr lang="th-TH" sz="3200" dirty="0">
                <a:latin typeface="TH SarabunPSK" panose="020B0500040200020003" pitchFamily="34" charset="-34"/>
                <a:cs typeface="TH SarabunPSK" panose="020B0500040200020003" pitchFamily="34" charset="-34"/>
              </a:rPr>
              <a:t> เราต้องเขียนโปรแกรมอย่างไร? </a:t>
            </a: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การรู้จำเครื่องแต่งกาย</a:t>
            </a:r>
          </a:p>
        </p:txBody>
      </p:sp>
      <p:pic>
        <p:nvPicPr>
          <p:cNvPr id="7" name="รูปภาพ 6">
            <a:extLst>
              <a:ext uri="{FF2B5EF4-FFF2-40B4-BE49-F238E27FC236}">
                <a16:creationId xmlns:a16="http://schemas.microsoft.com/office/drawing/2014/main" id="{65DFE22A-0D73-4569-BABC-800D24F11BB8}"/>
              </a:ext>
            </a:extLst>
          </p:cNvPr>
          <p:cNvPicPr>
            <a:picLocks noChangeAspect="1"/>
          </p:cNvPicPr>
          <p:nvPr/>
        </p:nvPicPr>
        <p:blipFill rotWithShape="1">
          <a:blip r:embed="rId8"/>
          <a:srcRect t="3125" r="3594" b="15832"/>
          <a:stretch/>
        </p:blipFill>
        <p:spPr>
          <a:xfrm>
            <a:off x="1571545" y="3015581"/>
            <a:ext cx="5773153" cy="2729944"/>
          </a:xfrm>
          <a:prstGeom prst="rect">
            <a:avLst/>
          </a:prstGeom>
        </p:spPr>
      </p:pic>
      <p:sp>
        <p:nvSpPr>
          <p:cNvPr id="14" name="กล่องข้อความ 13">
            <a:extLst>
              <a:ext uri="{FF2B5EF4-FFF2-40B4-BE49-F238E27FC236}">
                <a16:creationId xmlns:a16="http://schemas.microsoft.com/office/drawing/2014/main" id="{6903EC81-114D-4266-B060-B0004A11ADBA}"/>
              </a:ext>
            </a:extLst>
          </p:cNvPr>
          <p:cNvSpPr txBox="1"/>
          <p:nvPr/>
        </p:nvSpPr>
        <p:spPr>
          <a:xfrm>
            <a:off x="628649" y="6066424"/>
            <a:ext cx="7886702" cy="523220"/>
          </a:xfrm>
          <a:prstGeom prst="rect">
            <a:avLst/>
          </a:prstGeom>
          <a:solidFill>
            <a:srgbClr val="FFFFCC"/>
          </a:solidFill>
        </p:spPr>
        <p:txBody>
          <a:bodyPr wrap="square" rtlCol="0">
            <a:spAutoFit/>
          </a:bodyPr>
          <a:lstStyle/>
          <a:p>
            <a:r>
              <a:rPr lang="th-TH" sz="2800" dirty="0">
                <a:latin typeface="TH SarabunPSK" panose="020B0500040200020003" pitchFamily="34" charset="-34"/>
                <a:cs typeface="TH SarabunPSK" panose="020B0500040200020003" pitchFamily="34" charset="-34"/>
              </a:rPr>
              <a:t>เราอาจจะถึงทางตัน เพราะบางสิ่ง เราก็ไม่สามารถใช้ กฎ ในการอธิบายมันได้</a:t>
            </a:r>
          </a:p>
        </p:txBody>
      </p:sp>
    </p:spTree>
    <p:extLst>
      <p:ext uri="{BB962C8B-B14F-4D97-AF65-F5344CB8AC3E}">
        <p14:creationId xmlns:p14="http://schemas.microsoft.com/office/powerpoint/2010/main" val="23223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E1Q1: What does this list represent?</a:t>
            </a: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804609"/>
            <a:ext cx="8340725" cy="18758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1.   It's 10 random meaningless values</a:t>
            </a:r>
          </a:p>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2.   It's the first 10 classifications that the computer made</a:t>
            </a:r>
          </a:p>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3.   It's the probability that this item is each of the 10 classes</a:t>
            </a:r>
          </a:p>
        </p:txBody>
      </p:sp>
      <p:sp>
        <p:nvSpPr>
          <p:cNvPr id="13" name="ชื่อเรื่อง 1">
            <a:extLst>
              <a:ext uri="{FF2B5EF4-FFF2-40B4-BE49-F238E27FC236}">
                <a16:creationId xmlns:a16="http://schemas.microsoft.com/office/drawing/2014/main" id="{CBA90612-D63E-4E17-B97C-773492937F8E}"/>
              </a:ext>
            </a:extLst>
          </p:cNvPr>
          <p:cNvSpPr txBox="1">
            <a:spLocks/>
          </p:cNvSpPr>
          <p:nvPr/>
        </p:nvSpPr>
        <p:spPr>
          <a:xfrm>
            <a:off x="360924" y="3627171"/>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Answer :E1Q1</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460374" y="4480565"/>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The correct answer is (3)</a:t>
            </a:r>
          </a:p>
        </p:txBody>
      </p:sp>
    </p:spTree>
    <p:extLst>
      <p:ext uri="{BB962C8B-B14F-4D97-AF65-F5344CB8AC3E}">
        <p14:creationId xmlns:p14="http://schemas.microsoft.com/office/powerpoint/2010/main" val="128751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342901" y="1031769"/>
            <a:ext cx="8539626" cy="735543"/>
          </a:xfrm>
          <a:noFill/>
        </p:spPr>
        <p:txBody>
          <a:bodyPr>
            <a:no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E1Q2: How do you know that this list tells you that the item is an ankle boot?</a:t>
            </a: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4" y="1475499"/>
            <a:ext cx="8340725" cy="1989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endParaRPr lang="en-US" dirty="0">
              <a:latin typeface="TH SarabunPSK" panose="020B0500040200020003" pitchFamily="34" charset="-34"/>
              <a:cs typeface="TH SarabunPSK" panose="020B0500040200020003" pitchFamily="34" charset="-34"/>
            </a:endParaRPr>
          </a:p>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1.   There's not enough information to answer that question</a:t>
            </a:r>
          </a:p>
          <a:p>
            <a:pPr marL="514350" indent="-514350" algn="thaiDist">
              <a:buFont typeface="Arial" panose="020B0604020202020204" pitchFamily="34" charset="0"/>
              <a:buAutoNum type="arabicPeriod" startAt="2"/>
            </a:pPr>
            <a:r>
              <a:rPr lang="en-US" dirty="0">
                <a:latin typeface="TH SarabunPSK" panose="020B0500040200020003" pitchFamily="34" charset="-34"/>
                <a:cs typeface="TH SarabunPSK" panose="020B0500040200020003" pitchFamily="34" charset="-34"/>
              </a:rPr>
              <a:t>The 10th element on the list is the biggest, and the ankle boot</a:t>
            </a:r>
          </a:p>
          <a:p>
            <a:pPr marL="0" indent="0" algn="thaiDist">
              <a:buNone/>
            </a:pPr>
            <a:r>
              <a:rPr lang="en-US" dirty="0">
                <a:latin typeface="TH SarabunPSK" panose="020B0500040200020003" pitchFamily="34" charset="-34"/>
                <a:cs typeface="TH SarabunPSK" panose="020B0500040200020003" pitchFamily="34" charset="-34"/>
              </a:rPr>
              <a:t>      is labelled 9</a:t>
            </a:r>
          </a:p>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3.   The ankle boot is label 9, and there are 0-&gt;9 elements in the list</a:t>
            </a:r>
          </a:p>
        </p:txBody>
      </p:sp>
      <p:sp>
        <p:nvSpPr>
          <p:cNvPr id="13" name="ชื่อเรื่อง 1">
            <a:extLst>
              <a:ext uri="{FF2B5EF4-FFF2-40B4-BE49-F238E27FC236}">
                <a16:creationId xmlns:a16="http://schemas.microsoft.com/office/drawing/2014/main" id="{CBA90612-D63E-4E17-B97C-773492937F8E}"/>
              </a:ext>
            </a:extLst>
          </p:cNvPr>
          <p:cNvSpPr txBox="1">
            <a:spLocks/>
          </p:cNvSpPr>
          <p:nvPr/>
        </p:nvSpPr>
        <p:spPr>
          <a:xfrm>
            <a:off x="360924" y="4453055"/>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Answer :E1Q1</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559825" y="5128495"/>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The correct answer is (2)</a:t>
            </a:r>
          </a:p>
        </p:txBody>
      </p:sp>
    </p:spTree>
    <p:extLst>
      <p:ext uri="{BB962C8B-B14F-4D97-AF65-F5344CB8AC3E}">
        <p14:creationId xmlns:p14="http://schemas.microsoft.com/office/powerpoint/2010/main" val="145877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Exercise 2: </a:t>
            </a: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690689"/>
            <a:ext cx="8340725" cy="198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Let's now look at the layers in your model. Experiment with different values for the dense layer with 512 neurons. What different results do you get for loss, training time etc.? Why do you think that's the case? </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360925" y="5623565"/>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a:t>
            </a:r>
            <a:r>
              <a:rPr lang="en-US" dirty="0">
                <a:solidFill>
                  <a:schemeClr val="accent1">
                    <a:lumMod val="50000"/>
                  </a:schemeClr>
                </a:solidFill>
                <a:latin typeface="TH SarabunPSK" panose="020B0500040200020003" pitchFamily="34" charset="-34"/>
                <a:cs typeface="TH SarabunPSK" panose="020B0500040200020003" pitchFamily="34" charset="-34"/>
              </a:rPr>
              <a:t> Let’s try !!!</a:t>
            </a:r>
          </a:p>
        </p:txBody>
      </p:sp>
      <p:pic>
        <p:nvPicPr>
          <p:cNvPr id="5" name="รูปภาพ 4">
            <a:extLst>
              <a:ext uri="{FF2B5EF4-FFF2-40B4-BE49-F238E27FC236}">
                <a16:creationId xmlns:a16="http://schemas.microsoft.com/office/drawing/2014/main" id="{06C627CC-6C78-47D7-A6F5-E332046F6E2E}"/>
              </a:ext>
            </a:extLst>
          </p:cNvPr>
          <p:cNvPicPr>
            <a:picLocks noChangeAspect="1"/>
          </p:cNvPicPr>
          <p:nvPr/>
        </p:nvPicPr>
        <p:blipFill rotWithShape="1">
          <a:blip r:embed="rId8"/>
          <a:srcRect l="25413" t="49179" r="25306" b="37568"/>
          <a:stretch/>
        </p:blipFill>
        <p:spPr>
          <a:xfrm>
            <a:off x="460375" y="3603262"/>
            <a:ext cx="8241275" cy="1246747"/>
          </a:xfrm>
          <a:prstGeom prst="rect">
            <a:avLst/>
          </a:prstGeom>
        </p:spPr>
      </p:pic>
    </p:spTree>
    <p:extLst>
      <p:ext uri="{BB962C8B-B14F-4D97-AF65-F5344CB8AC3E}">
        <p14:creationId xmlns:p14="http://schemas.microsoft.com/office/powerpoint/2010/main" val="491465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E2Q1: Increase to 512 Neurons -- What's the impact?</a:t>
            </a: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690689"/>
            <a:ext cx="8340725" cy="198977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endParaRPr lang="en-US" dirty="0">
              <a:latin typeface="TH SarabunPSK" panose="020B0500040200020003" pitchFamily="34" charset="-34"/>
              <a:cs typeface="TH SarabunPSK" panose="020B0500040200020003" pitchFamily="34" charset="-34"/>
            </a:endParaRPr>
          </a:p>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1. Training takes longer, but is more accurate</a:t>
            </a:r>
          </a:p>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2. Training takes longer, but no impact on accuracy</a:t>
            </a:r>
          </a:p>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3. Training takes the same time, but is more accurate</a:t>
            </a:r>
          </a:p>
        </p:txBody>
      </p:sp>
      <p:sp>
        <p:nvSpPr>
          <p:cNvPr id="13" name="ชื่อเรื่อง 1">
            <a:extLst>
              <a:ext uri="{FF2B5EF4-FFF2-40B4-BE49-F238E27FC236}">
                <a16:creationId xmlns:a16="http://schemas.microsoft.com/office/drawing/2014/main" id="{CBA90612-D63E-4E17-B97C-773492937F8E}"/>
              </a:ext>
            </a:extLst>
          </p:cNvPr>
          <p:cNvSpPr txBox="1">
            <a:spLocks/>
          </p:cNvSpPr>
          <p:nvPr/>
        </p:nvSpPr>
        <p:spPr>
          <a:xfrm>
            <a:off x="360924" y="3627171"/>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Answer :E2Q1</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460374" y="4480565"/>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The correct answer is (1)</a:t>
            </a:r>
          </a:p>
        </p:txBody>
      </p:sp>
    </p:spTree>
    <p:extLst>
      <p:ext uri="{BB962C8B-B14F-4D97-AF65-F5344CB8AC3E}">
        <p14:creationId xmlns:p14="http://schemas.microsoft.com/office/powerpoint/2010/main" val="395331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Exercise 3: </a:t>
            </a: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690689"/>
            <a:ext cx="8340725" cy="198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E3Q1: What would happen if you remove the Flatten() layer. Why do you think that's the case? </a:t>
            </a:r>
          </a:p>
          <a:p>
            <a:pPr marL="0" indent="0" algn="thaiDist">
              <a:buFont typeface="Arial" panose="020B0604020202020204" pitchFamily="34" charset="0"/>
              <a:buNone/>
            </a:pPr>
            <a:endParaRPr lang="en-US" dirty="0">
              <a:latin typeface="TH SarabunPSK" panose="020B0500040200020003" pitchFamily="34" charset="-34"/>
              <a:cs typeface="TH SarabunPSK" panose="020B0500040200020003" pitchFamily="34" charset="-34"/>
            </a:endParaRP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401637" y="4416010"/>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a:t>
            </a:r>
            <a:r>
              <a:rPr lang="en-US" dirty="0">
                <a:solidFill>
                  <a:schemeClr val="accent1">
                    <a:lumMod val="50000"/>
                  </a:schemeClr>
                </a:solidFill>
                <a:latin typeface="TH SarabunPSK" panose="020B0500040200020003" pitchFamily="34" charset="-34"/>
                <a:cs typeface="TH SarabunPSK" panose="020B0500040200020003" pitchFamily="34" charset="-34"/>
              </a:rPr>
              <a:t> Let’s try !!!</a:t>
            </a:r>
          </a:p>
        </p:txBody>
      </p:sp>
      <p:pic>
        <p:nvPicPr>
          <p:cNvPr id="6" name="รูปภาพ 5">
            <a:extLst>
              <a:ext uri="{FF2B5EF4-FFF2-40B4-BE49-F238E27FC236}">
                <a16:creationId xmlns:a16="http://schemas.microsoft.com/office/drawing/2014/main" id="{CC119CFF-6515-492D-8142-4C5E604A65CF}"/>
              </a:ext>
            </a:extLst>
          </p:cNvPr>
          <p:cNvPicPr>
            <a:picLocks noChangeAspect="1"/>
          </p:cNvPicPr>
          <p:nvPr/>
        </p:nvPicPr>
        <p:blipFill rotWithShape="1">
          <a:blip r:embed="rId8"/>
          <a:srcRect l="25363" t="54889" r="27102" b="33704"/>
          <a:stretch/>
        </p:blipFill>
        <p:spPr>
          <a:xfrm>
            <a:off x="460375" y="2842267"/>
            <a:ext cx="7512908" cy="1014116"/>
          </a:xfrm>
          <a:prstGeom prst="rect">
            <a:avLst/>
          </a:prstGeom>
        </p:spPr>
      </p:pic>
    </p:spTree>
    <p:extLst>
      <p:ext uri="{BB962C8B-B14F-4D97-AF65-F5344CB8AC3E}">
        <p14:creationId xmlns:p14="http://schemas.microsoft.com/office/powerpoint/2010/main" val="3862635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3" name="ชื่อเรื่อง 1">
            <a:extLst>
              <a:ext uri="{FF2B5EF4-FFF2-40B4-BE49-F238E27FC236}">
                <a16:creationId xmlns:a16="http://schemas.microsoft.com/office/drawing/2014/main" id="{CBA90612-D63E-4E17-B97C-773492937F8E}"/>
              </a:ext>
            </a:extLst>
          </p:cNvPr>
          <p:cNvSpPr txBox="1">
            <a:spLocks/>
          </p:cNvSpPr>
          <p:nvPr/>
        </p:nvSpPr>
        <p:spPr>
          <a:xfrm>
            <a:off x="460374" y="1555615"/>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Answer :E3</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460374" y="2491071"/>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You get an error about the shape of the data. It may seem vague right now, but it reinforces the rule of thumb that the first layer in your network should be the same shape as your data. Right now our data is 28x28 images, and 28 layers of 28 neurons would be infeasible, so it makes more sense to 'flatten' that 28,28 into a 784x1. Instead of </a:t>
            </a:r>
            <a:r>
              <a:rPr lang="en-US" dirty="0" err="1">
                <a:latin typeface="TH SarabunPSK" panose="020B0500040200020003" pitchFamily="34" charset="-34"/>
                <a:cs typeface="TH SarabunPSK" panose="020B0500040200020003" pitchFamily="34" charset="-34"/>
              </a:rPr>
              <a:t>writng</a:t>
            </a:r>
            <a:r>
              <a:rPr lang="en-US" dirty="0">
                <a:latin typeface="TH SarabunPSK" panose="020B0500040200020003" pitchFamily="34" charset="-34"/>
                <a:cs typeface="TH SarabunPSK" panose="020B0500040200020003" pitchFamily="34" charset="-34"/>
              </a:rPr>
              <a:t> all the code to handle that ourselves, we add the Flatten() layer at the </a:t>
            </a:r>
            <a:r>
              <a:rPr lang="en-US" dirty="0" err="1">
                <a:latin typeface="TH SarabunPSK" panose="020B0500040200020003" pitchFamily="34" charset="-34"/>
                <a:cs typeface="TH SarabunPSK" panose="020B0500040200020003" pitchFamily="34" charset="-34"/>
              </a:rPr>
              <a:t>begining</a:t>
            </a:r>
            <a:r>
              <a:rPr lang="en-US" dirty="0">
                <a:latin typeface="TH SarabunPSK" panose="020B0500040200020003" pitchFamily="34" charset="-34"/>
                <a:cs typeface="TH SarabunPSK" panose="020B0500040200020003" pitchFamily="34" charset="-34"/>
              </a:rPr>
              <a:t>, and when the arrays are loaded into the model later, they'll automatically be flattened for us.</a:t>
            </a:r>
          </a:p>
        </p:txBody>
      </p:sp>
    </p:spTree>
    <p:extLst>
      <p:ext uri="{BB962C8B-B14F-4D97-AF65-F5344CB8AC3E}">
        <p14:creationId xmlns:p14="http://schemas.microsoft.com/office/powerpoint/2010/main" val="58419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Exercise 4: </a:t>
            </a: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690689"/>
            <a:ext cx="8340725" cy="198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Consider the final (output) layers. Why are there 10 of them? What would happen if you had a different amount than 10? For example, try training the network with 5.</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261474" y="5037177"/>
            <a:ext cx="8340725" cy="5191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a:t>
            </a:r>
            <a:r>
              <a:rPr lang="en-US" dirty="0">
                <a:solidFill>
                  <a:schemeClr val="accent1">
                    <a:lumMod val="50000"/>
                  </a:schemeClr>
                </a:solidFill>
                <a:latin typeface="TH SarabunPSK" panose="020B0500040200020003" pitchFamily="34" charset="-34"/>
                <a:cs typeface="TH SarabunPSK" panose="020B0500040200020003" pitchFamily="34" charset="-34"/>
              </a:rPr>
              <a:t> Let’s try !!!</a:t>
            </a:r>
          </a:p>
        </p:txBody>
      </p:sp>
      <p:pic>
        <p:nvPicPr>
          <p:cNvPr id="5" name="รูปภาพ 4">
            <a:extLst>
              <a:ext uri="{FF2B5EF4-FFF2-40B4-BE49-F238E27FC236}">
                <a16:creationId xmlns:a16="http://schemas.microsoft.com/office/drawing/2014/main" id="{229D43B4-3592-44A9-B769-CD803EB949F1}"/>
              </a:ext>
            </a:extLst>
          </p:cNvPr>
          <p:cNvPicPr>
            <a:picLocks noChangeAspect="1"/>
          </p:cNvPicPr>
          <p:nvPr/>
        </p:nvPicPr>
        <p:blipFill rotWithShape="1">
          <a:blip r:embed="rId8"/>
          <a:srcRect l="25217" t="69189" r="31700" b="18502"/>
          <a:stretch/>
        </p:blipFill>
        <p:spPr>
          <a:xfrm>
            <a:off x="587996" y="3110346"/>
            <a:ext cx="7840387" cy="1259943"/>
          </a:xfrm>
          <a:prstGeom prst="rect">
            <a:avLst/>
          </a:prstGeom>
        </p:spPr>
      </p:pic>
    </p:spTree>
    <p:extLst>
      <p:ext uri="{BB962C8B-B14F-4D97-AF65-F5344CB8AC3E}">
        <p14:creationId xmlns:p14="http://schemas.microsoft.com/office/powerpoint/2010/main" val="2937316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3" name="ชื่อเรื่อง 1">
            <a:extLst>
              <a:ext uri="{FF2B5EF4-FFF2-40B4-BE49-F238E27FC236}">
                <a16:creationId xmlns:a16="http://schemas.microsoft.com/office/drawing/2014/main" id="{CBA90612-D63E-4E17-B97C-773492937F8E}"/>
              </a:ext>
            </a:extLst>
          </p:cNvPr>
          <p:cNvSpPr txBox="1">
            <a:spLocks/>
          </p:cNvSpPr>
          <p:nvPr/>
        </p:nvSpPr>
        <p:spPr>
          <a:xfrm>
            <a:off x="460374" y="1555615"/>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Answer :E4</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460374" y="2491071"/>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You get an error as soon as it finds an unexpected value. Another rule of thumb -- the number of neurons in the last layer should match the number of classes you are classifying for. In this case it's the digits 0-9, so there are 10 of them, hence you should have 10 neurons in your final layer.</a:t>
            </a:r>
          </a:p>
        </p:txBody>
      </p:sp>
    </p:spTree>
    <p:extLst>
      <p:ext uri="{BB962C8B-B14F-4D97-AF65-F5344CB8AC3E}">
        <p14:creationId xmlns:p14="http://schemas.microsoft.com/office/powerpoint/2010/main" val="82350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Exercise 5: </a:t>
            </a: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690689"/>
            <a:ext cx="8340725" cy="1989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Consider the effects of additional layers in the network. What will happen if you add another layer between the one with 512 and the final layer with 10. </a:t>
            </a:r>
          </a:p>
          <a:p>
            <a:pPr marL="0" indent="0" algn="thaiDist">
              <a:buFont typeface="Arial" panose="020B0604020202020204" pitchFamily="34" charset="0"/>
              <a:buNone/>
            </a:pPr>
            <a:endParaRPr lang="en-US" dirty="0">
              <a:latin typeface="TH SarabunPSK" panose="020B0500040200020003" pitchFamily="34" charset="-34"/>
              <a:cs typeface="TH SarabunPSK" panose="020B0500040200020003" pitchFamily="34" charset="-34"/>
            </a:endParaRP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261474" y="5037177"/>
            <a:ext cx="8340725" cy="5191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a:t>
            </a:r>
            <a:r>
              <a:rPr lang="en-US" dirty="0">
                <a:solidFill>
                  <a:schemeClr val="accent1">
                    <a:lumMod val="50000"/>
                  </a:schemeClr>
                </a:solidFill>
                <a:latin typeface="TH SarabunPSK" panose="020B0500040200020003" pitchFamily="34" charset="-34"/>
                <a:cs typeface="TH SarabunPSK" panose="020B0500040200020003" pitchFamily="34" charset="-34"/>
              </a:rPr>
              <a:t> Let’s try !!!</a:t>
            </a:r>
          </a:p>
        </p:txBody>
      </p:sp>
      <p:pic>
        <p:nvPicPr>
          <p:cNvPr id="6" name="รูปภาพ 5">
            <a:extLst>
              <a:ext uri="{FF2B5EF4-FFF2-40B4-BE49-F238E27FC236}">
                <a16:creationId xmlns:a16="http://schemas.microsoft.com/office/drawing/2014/main" id="{677A9D50-C19D-4F51-9204-7CB1E5A60E37}"/>
              </a:ext>
            </a:extLst>
          </p:cNvPr>
          <p:cNvPicPr>
            <a:picLocks noChangeAspect="1"/>
          </p:cNvPicPr>
          <p:nvPr/>
        </p:nvPicPr>
        <p:blipFill rotWithShape="1">
          <a:blip r:embed="rId8"/>
          <a:srcRect l="22922" t="58262" r="25315" b="26165"/>
          <a:stretch/>
        </p:blipFill>
        <p:spPr>
          <a:xfrm>
            <a:off x="522783" y="3310073"/>
            <a:ext cx="8087278" cy="1368611"/>
          </a:xfrm>
          <a:prstGeom prst="rect">
            <a:avLst/>
          </a:prstGeom>
        </p:spPr>
      </p:pic>
    </p:spTree>
    <p:extLst>
      <p:ext uri="{BB962C8B-B14F-4D97-AF65-F5344CB8AC3E}">
        <p14:creationId xmlns:p14="http://schemas.microsoft.com/office/powerpoint/2010/main" val="2993848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3" name="ชื่อเรื่อง 1">
            <a:extLst>
              <a:ext uri="{FF2B5EF4-FFF2-40B4-BE49-F238E27FC236}">
                <a16:creationId xmlns:a16="http://schemas.microsoft.com/office/drawing/2014/main" id="{CBA90612-D63E-4E17-B97C-773492937F8E}"/>
              </a:ext>
            </a:extLst>
          </p:cNvPr>
          <p:cNvSpPr txBox="1">
            <a:spLocks/>
          </p:cNvSpPr>
          <p:nvPr/>
        </p:nvSpPr>
        <p:spPr>
          <a:xfrm>
            <a:off x="460374" y="1555615"/>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Answer :E5</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460374" y="2491071"/>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There isn't a significant impact -- because this is relatively simple data. For far more complex data (including color images to be classified as flowers that you'll see in the next lesson), extra layers are often necessary. </a:t>
            </a:r>
          </a:p>
        </p:txBody>
      </p:sp>
    </p:spTree>
    <p:extLst>
      <p:ext uri="{BB962C8B-B14F-4D97-AF65-F5344CB8AC3E}">
        <p14:creationId xmlns:p14="http://schemas.microsoft.com/office/powerpoint/2010/main" val="1475240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65288"/>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การรู้จำเครื่องแต่งกาย</a:t>
            </a:r>
          </a:p>
        </p:txBody>
      </p:sp>
      <p:sp>
        <p:nvSpPr>
          <p:cNvPr id="6" name="กล่องข้อความ 5">
            <a:extLst>
              <a:ext uri="{FF2B5EF4-FFF2-40B4-BE49-F238E27FC236}">
                <a16:creationId xmlns:a16="http://schemas.microsoft.com/office/drawing/2014/main" id="{7BA88DE1-0266-49CC-81FA-F744886D8162}"/>
              </a:ext>
            </a:extLst>
          </p:cNvPr>
          <p:cNvSpPr txBox="1"/>
          <p:nvPr/>
        </p:nvSpPr>
        <p:spPr>
          <a:xfrm>
            <a:off x="628649" y="1808540"/>
            <a:ext cx="7984010" cy="954107"/>
          </a:xfrm>
          <a:prstGeom prst="rect">
            <a:avLst/>
          </a:prstGeom>
          <a:solidFill>
            <a:schemeClr val="accent1">
              <a:lumMod val="20000"/>
              <a:lumOff val="80000"/>
            </a:schemeClr>
          </a:solidFill>
        </p:spPr>
        <p:txBody>
          <a:bodyPr wrap="square" rtlCol="0">
            <a:spAutoFit/>
          </a:bodyPr>
          <a:lstStyle/>
          <a:p>
            <a:r>
              <a:rPr lang="th-TH" sz="2800" b="1" dirty="0">
                <a:latin typeface="TH SarabunPSK" panose="020B0500040200020003" pitchFamily="34" charset="-34"/>
                <a:cs typeface="TH SarabunPSK" panose="020B0500040200020003" pitchFamily="34" charset="-34"/>
              </a:rPr>
              <a:t>คำถาม </a:t>
            </a:r>
            <a:r>
              <a:rPr lang="th-TH" sz="2800" dirty="0">
                <a:latin typeface="TH SarabunPSK" panose="020B0500040200020003" pitchFamily="34" charset="-34"/>
                <a:cs typeface="TH SarabunPSK" panose="020B0500040200020003" pitchFamily="34" charset="-34"/>
              </a:rPr>
              <a:t>นิสิตคิดว่าคอมพิวเตอร์วิชัน สามารถจดจำรายการเสื้อผ้า และเครื่องแต่งกายเหล่านี้ได้หรือไม่</a:t>
            </a:r>
          </a:p>
        </p:txBody>
      </p:sp>
      <p:sp>
        <p:nvSpPr>
          <p:cNvPr id="21" name="กล่องข้อความ 20">
            <a:extLst>
              <a:ext uri="{FF2B5EF4-FFF2-40B4-BE49-F238E27FC236}">
                <a16:creationId xmlns:a16="http://schemas.microsoft.com/office/drawing/2014/main" id="{935DB3C5-B411-4259-90BE-AC18B4BA7876}"/>
              </a:ext>
            </a:extLst>
          </p:cNvPr>
          <p:cNvSpPr txBox="1"/>
          <p:nvPr/>
        </p:nvSpPr>
        <p:spPr>
          <a:xfrm>
            <a:off x="628649" y="3167390"/>
            <a:ext cx="7984010" cy="523220"/>
          </a:xfrm>
          <a:prstGeom prst="rect">
            <a:avLst/>
          </a:prstGeom>
          <a:solidFill>
            <a:schemeClr val="accent1">
              <a:lumMod val="20000"/>
              <a:lumOff val="80000"/>
            </a:schemeClr>
          </a:solidFill>
        </p:spPr>
        <p:txBody>
          <a:bodyPr wrap="square" rtlCol="0">
            <a:spAutoFit/>
          </a:bodyPr>
          <a:lstStyle/>
          <a:p>
            <a:r>
              <a:rPr lang="th-TH" sz="2800" b="1" dirty="0">
                <a:latin typeface="TH SarabunPSK" panose="020B0500040200020003" pitchFamily="34" charset="-34"/>
                <a:cs typeface="TH SarabunPSK" panose="020B0500040200020003" pitchFamily="34" charset="-34"/>
              </a:rPr>
              <a:t>คำตอบ</a:t>
            </a:r>
            <a:endParaRPr lang="th-TH" sz="2800" dirty="0">
              <a:latin typeface="TH SarabunPSK" panose="020B0500040200020003" pitchFamily="34" charset="-34"/>
              <a:cs typeface="TH SarabunPSK" panose="020B0500040200020003" pitchFamily="34" charset="-34"/>
            </a:endParaRPr>
          </a:p>
        </p:txBody>
      </p:sp>
      <p:sp>
        <p:nvSpPr>
          <p:cNvPr id="22" name="กล่องข้อความ 21">
            <a:extLst>
              <a:ext uri="{FF2B5EF4-FFF2-40B4-BE49-F238E27FC236}">
                <a16:creationId xmlns:a16="http://schemas.microsoft.com/office/drawing/2014/main" id="{87C0CAC2-0192-4097-942B-68CC9B255C0A}"/>
              </a:ext>
            </a:extLst>
          </p:cNvPr>
          <p:cNvSpPr txBox="1"/>
          <p:nvPr/>
        </p:nvSpPr>
        <p:spPr>
          <a:xfrm>
            <a:off x="628649" y="4095354"/>
            <a:ext cx="7921558" cy="1384995"/>
          </a:xfrm>
          <a:prstGeom prst="rect">
            <a:avLst/>
          </a:prstGeom>
          <a:solidFill>
            <a:schemeClr val="bg1"/>
          </a:solidFill>
        </p:spPr>
        <p:txBody>
          <a:bodyPr wrap="square" rtlCol="0">
            <a:spAutoFit/>
          </a:bodyPr>
          <a:lstStyle/>
          <a:p>
            <a:pPr algn="thaiDist"/>
            <a:r>
              <a:rPr lang="th-TH" sz="2800" b="1" dirty="0">
                <a:latin typeface="TH SarabunPSK" panose="020B0500040200020003" pitchFamily="34" charset="-34"/>
                <a:cs typeface="TH SarabunPSK" panose="020B0500040200020003" pitchFamily="34" charset="-34"/>
              </a:rPr>
              <a:t>โดยการใช้ภาพ </a:t>
            </a:r>
            <a:r>
              <a:rPr lang="th-TH" sz="2800" dirty="0">
                <a:solidFill>
                  <a:schemeClr val="accent5">
                    <a:lumMod val="50000"/>
                  </a:schemeClr>
                </a:solidFill>
                <a:latin typeface="TH SarabunPSK" panose="020B0500040200020003" pitchFamily="34" charset="-34"/>
                <a:cs typeface="TH SarabunPSK" panose="020B0500040200020003" pitchFamily="34" charset="-34"/>
              </a:rPr>
              <a:t>เสื้อผ้าและเครื่องแต่งกายจำนวนมาก </a:t>
            </a:r>
            <a:r>
              <a:rPr lang="th-TH" sz="2800" dirty="0">
                <a:latin typeface="TH SarabunPSK" panose="020B0500040200020003" pitchFamily="34" charset="-34"/>
                <a:cs typeface="TH SarabunPSK" panose="020B0500040200020003" pitchFamily="34" charset="-34"/>
              </a:rPr>
              <a:t>เพื่อบอกคอมพิวเตอร์เรียนรู้ว่านั่นคือภาพอะไร  จากนั้นให้คอมพิวเตอร์</a:t>
            </a:r>
            <a:r>
              <a:rPr lang="th-TH" sz="2800" dirty="0">
                <a:solidFill>
                  <a:schemeClr val="accent5">
                    <a:lumMod val="50000"/>
                  </a:schemeClr>
                </a:solidFill>
                <a:latin typeface="TH SarabunPSK" panose="020B0500040200020003" pitchFamily="34" charset="-34"/>
                <a:cs typeface="TH SarabunPSK" panose="020B0500040200020003" pitchFamily="34" charset="-34"/>
              </a:rPr>
              <a:t>คิดรูปแบบ</a:t>
            </a:r>
            <a:r>
              <a:rPr lang="th-TH" sz="2800" dirty="0">
                <a:latin typeface="TH SarabunPSK" panose="020B0500040200020003" pitchFamily="34" charset="-34"/>
                <a:cs typeface="TH SarabunPSK" panose="020B0500040200020003" pitchFamily="34" charset="-34"/>
              </a:rPr>
              <a:t>ที่ให้ความแตกต่าง ระหว่างรองเท้า เสื้อเชิ้ต กระเป๋าถือ เสื้อโค้ช นั่นคือสิ่งที่คุณจะได้เรียนรู้วิธีทำในส่วนนี้</a:t>
            </a:r>
          </a:p>
        </p:txBody>
      </p:sp>
    </p:spTree>
    <p:extLst>
      <p:ext uri="{BB962C8B-B14F-4D97-AF65-F5344CB8AC3E}">
        <p14:creationId xmlns:p14="http://schemas.microsoft.com/office/powerpoint/2010/main" val="100729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Exercise 6: </a:t>
            </a: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690689"/>
            <a:ext cx="8340725" cy="2832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lumMod val="50000"/>
                  </a:schemeClr>
                </a:solidFill>
                <a:latin typeface="TH SarabunPSK" panose="020B0500040200020003" pitchFamily="34" charset="-34"/>
                <a:cs typeface="TH SarabunPSK" panose="020B0500040200020003" pitchFamily="34" charset="-34"/>
              </a:rPr>
              <a:t>E6Q1: </a:t>
            </a:r>
            <a:r>
              <a:rPr lang="en-US" dirty="0">
                <a:latin typeface="TH SarabunPSK" panose="020B0500040200020003" pitchFamily="34" charset="-34"/>
                <a:cs typeface="TH SarabunPSK" panose="020B0500040200020003" pitchFamily="34" charset="-34"/>
              </a:rPr>
              <a:t>Consider the impact of training for more or less epochs. Why do you think that would be the case? </a:t>
            </a:r>
          </a:p>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 Try 15 epochs -- you'll probably get a model with a much better loss than the one with 5</a:t>
            </a:r>
          </a:p>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 Try 30 epochs -- you might see the loss value stops decreasing, and sometimes increases.</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742122" y="5902854"/>
            <a:ext cx="7783334" cy="5191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lumMod val="50000"/>
                  </a:schemeClr>
                </a:solidFill>
                <a:latin typeface="TH SarabunPSK" panose="020B0500040200020003" pitchFamily="34" charset="-34"/>
                <a:cs typeface="TH SarabunPSK" panose="020B0500040200020003" pitchFamily="34" charset="-34"/>
              </a:rPr>
              <a:t>Let’s try !!!</a:t>
            </a:r>
          </a:p>
        </p:txBody>
      </p:sp>
      <p:pic>
        <p:nvPicPr>
          <p:cNvPr id="5" name="รูปภาพ 4">
            <a:extLst>
              <a:ext uri="{FF2B5EF4-FFF2-40B4-BE49-F238E27FC236}">
                <a16:creationId xmlns:a16="http://schemas.microsoft.com/office/drawing/2014/main" id="{25076D9E-9008-4357-8BC1-196948FDD60B}"/>
              </a:ext>
            </a:extLst>
          </p:cNvPr>
          <p:cNvPicPr>
            <a:picLocks noChangeAspect="1"/>
          </p:cNvPicPr>
          <p:nvPr/>
        </p:nvPicPr>
        <p:blipFill rotWithShape="1">
          <a:blip r:embed="rId8"/>
          <a:srcRect l="25796" t="48914" r="40870" b="38084"/>
          <a:stretch/>
        </p:blipFill>
        <p:spPr>
          <a:xfrm>
            <a:off x="2183906" y="4523014"/>
            <a:ext cx="4984689" cy="1093671"/>
          </a:xfrm>
          <a:prstGeom prst="rect">
            <a:avLst/>
          </a:prstGeom>
        </p:spPr>
      </p:pic>
    </p:spTree>
    <p:extLst>
      <p:ext uri="{BB962C8B-B14F-4D97-AF65-F5344CB8AC3E}">
        <p14:creationId xmlns:p14="http://schemas.microsoft.com/office/powerpoint/2010/main" val="2782116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3" name="ชื่อเรื่อง 1">
            <a:extLst>
              <a:ext uri="{FF2B5EF4-FFF2-40B4-BE49-F238E27FC236}">
                <a16:creationId xmlns:a16="http://schemas.microsoft.com/office/drawing/2014/main" id="{CBA90612-D63E-4E17-B97C-773492937F8E}"/>
              </a:ext>
            </a:extLst>
          </p:cNvPr>
          <p:cNvSpPr txBox="1">
            <a:spLocks/>
          </p:cNvSpPr>
          <p:nvPr/>
        </p:nvSpPr>
        <p:spPr>
          <a:xfrm>
            <a:off x="460374" y="1555615"/>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Answer :E6Q1</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460374" y="2491071"/>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This is a side effect of something called '</a:t>
            </a:r>
            <a:r>
              <a:rPr lang="en-US" dirty="0">
                <a:solidFill>
                  <a:srgbClr val="FF0000"/>
                </a:solidFill>
                <a:latin typeface="TH SarabunPSK" panose="020B0500040200020003" pitchFamily="34" charset="-34"/>
                <a:cs typeface="TH SarabunPSK" panose="020B0500040200020003" pitchFamily="34" charset="-34"/>
              </a:rPr>
              <a:t>overfitting</a:t>
            </a:r>
            <a:r>
              <a:rPr lang="en-US" dirty="0">
                <a:latin typeface="TH SarabunPSK" panose="020B0500040200020003" pitchFamily="34" charset="-34"/>
                <a:cs typeface="TH SarabunPSK" panose="020B0500040200020003" pitchFamily="34" charset="-34"/>
              </a:rPr>
              <a:t>' which you can learn about later and it's something you need to keep an eye out for when training neural networks. There's no point in wasting your time training if you aren't improving your loss, right! </a:t>
            </a:r>
          </a:p>
        </p:txBody>
      </p:sp>
    </p:spTree>
    <p:extLst>
      <p:ext uri="{BB962C8B-B14F-4D97-AF65-F5344CB8AC3E}">
        <p14:creationId xmlns:p14="http://schemas.microsoft.com/office/powerpoint/2010/main" val="342601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Exercise 7: </a:t>
            </a:r>
          </a:p>
        </p:txBody>
      </p:sp>
      <p:sp>
        <p:nvSpPr>
          <p:cNvPr id="18" name="ตัวแทนเนื้อหา 2">
            <a:extLst>
              <a:ext uri="{FF2B5EF4-FFF2-40B4-BE49-F238E27FC236}">
                <a16:creationId xmlns:a16="http://schemas.microsoft.com/office/drawing/2014/main" id="{51302D03-64E2-4B15-89FE-B80468E214FF}"/>
              </a:ext>
            </a:extLst>
          </p:cNvPr>
          <p:cNvSpPr txBox="1">
            <a:spLocks/>
          </p:cNvSpPr>
          <p:nvPr/>
        </p:nvSpPr>
        <p:spPr>
          <a:xfrm>
            <a:off x="460375" y="1690689"/>
            <a:ext cx="8340725" cy="17895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H SarabunPSK" panose="020B0500040200020003" pitchFamily="34" charset="-34"/>
                <a:cs typeface="TH SarabunPSK" panose="020B0500040200020003" pitchFamily="34" charset="-34"/>
              </a:rPr>
              <a:t>	Before you trained, you normalized the data, going from values that were 0-255 to values that were 0-1. What would be the impact of removing that? Here's the complete code to give it a try. Why do you think you get different results? </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742122" y="5902854"/>
            <a:ext cx="7783334" cy="5191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lumMod val="50000"/>
                  </a:schemeClr>
                </a:solidFill>
                <a:latin typeface="TH SarabunPSK" panose="020B0500040200020003" pitchFamily="34" charset="-34"/>
                <a:cs typeface="TH SarabunPSK" panose="020B0500040200020003" pitchFamily="34" charset="-34"/>
              </a:rPr>
              <a:t>Let’s try !!!</a:t>
            </a:r>
          </a:p>
        </p:txBody>
      </p:sp>
      <p:pic>
        <p:nvPicPr>
          <p:cNvPr id="6" name="รูปภาพ 5">
            <a:extLst>
              <a:ext uri="{FF2B5EF4-FFF2-40B4-BE49-F238E27FC236}">
                <a16:creationId xmlns:a16="http://schemas.microsoft.com/office/drawing/2014/main" id="{BA87D452-35C2-405E-B8EC-49CD22C1D121}"/>
              </a:ext>
            </a:extLst>
          </p:cNvPr>
          <p:cNvPicPr>
            <a:picLocks noChangeAspect="1"/>
          </p:cNvPicPr>
          <p:nvPr/>
        </p:nvPicPr>
        <p:blipFill rotWithShape="1">
          <a:blip r:embed="rId8"/>
          <a:srcRect l="23884" t="43053" r="30178" b="34111"/>
          <a:stretch/>
        </p:blipFill>
        <p:spPr>
          <a:xfrm>
            <a:off x="529623" y="3387161"/>
            <a:ext cx="6865496" cy="1919625"/>
          </a:xfrm>
          <a:prstGeom prst="rect">
            <a:avLst/>
          </a:prstGeom>
        </p:spPr>
      </p:pic>
    </p:spTree>
    <p:extLst>
      <p:ext uri="{BB962C8B-B14F-4D97-AF65-F5344CB8AC3E}">
        <p14:creationId xmlns:p14="http://schemas.microsoft.com/office/powerpoint/2010/main" val="2809503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3" name="ชื่อเรื่อง 1">
            <a:extLst>
              <a:ext uri="{FF2B5EF4-FFF2-40B4-BE49-F238E27FC236}">
                <a16:creationId xmlns:a16="http://schemas.microsoft.com/office/drawing/2014/main" id="{CBA90612-D63E-4E17-B97C-773492937F8E}"/>
              </a:ext>
            </a:extLst>
          </p:cNvPr>
          <p:cNvSpPr txBox="1">
            <a:spLocks/>
          </p:cNvSpPr>
          <p:nvPr/>
        </p:nvSpPr>
        <p:spPr>
          <a:xfrm>
            <a:off x="460374" y="1555615"/>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Callback ❤</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460374" y="2491071"/>
            <a:ext cx="8340725" cy="18758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thaiDist">
              <a:buFont typeface="Arial" panose="020B0604020202020204" pitchFamily="34" charset="0"/>
              <a:buNone/>
            </a:pPr>
            <a:r>
              <a:rPr lang="en-US" dirty="0">
                <a:latin typeface="TH SarabunPSK" panose="020B0500040200020003" pitchFamily="34" charset="-34"/>
                <a:cs typeface="TH SarabunPSK" panose="020B0500040200020003" pitchFamily="34" charset="-34"/>
              </a:rPr>
              <a:t>	</a:t>
            </a:r>
          </a:p>
        </p:txBody>
      </p:sp>
      <p:sp>
        <p:nvSpPr>
          <p:cNvPr id="16" name="ตัวแทนเนื้อหา 2">
            <a:extLst>
              <a:ext uri="{FF2B5EF4-FFF2-40B4-BE49-F238E27FC236}">
                <a16:creationId xmlns:a16="http://schemas.microsoft.com/office/drawing/2014/main" id="{1A85344C-81EC-4EF8-873A-D2B1C291F12F}"/>
              </a:ext>
            </a:extLst>
          </p:cNvPr>
          <p:cNvSpPr txBox="1">
            <a:spLocks/>
          </p:cNvSpPr>
          <p:nvPr/>
        </p:nvSpPr>
        <p:spPr>
          <a:xfrm>
            <a:off x="460374" y="2395618"/>
            <a:ext cx="8340725" cy="28323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h-TH" dirty="0">
                <a:latin typeface="TH SarabunPSK" panose="020B0500040200020003" pitchFamily="34" charset="-34"/>
                <a:cs typeface="TH SarabunPSK" panose="020B0500040200020003" pitchFamily="34" charset="-34"/>
              </a:rPr>
              <a:t>การหยุด</a:t>
            </a:r>
            <a:r>
              <a:rPr lang="th-TH" dirty="0" err="1">
                <a:latin typeface="TH SarabunPSK" panose="020B0500040200020003" pitchFamily="34" charset="-34"/>
                <a:cs typeface="TH SarabunPSK" panose="020B0500040200020003" pitchFamily="34" charset="-34"/>
              </a:rPr>
              <a:t>เทรน</a:t>
            </a:r>
            <a:r>
              <a:rPr lang="th-TH" dirty="0">
                <a:latin typeface="TH SarabunPSK" panose="020B0500040200020003" pitchFamily="34" charset="-34"/>
                <a:cs typeface="TH SarabunPSK" panose="020B0500040200020003" pitchFamily="34" charset="-34"/>
              </a:rPr>
              <a:t>เมื่อถึงค่าที่ต้องการ หากต้องการฝึกฝนจนกว่าจะได้ค่าความแม่นยำที่ต้องการ เช่นต้องการฝึกฝนจนกว่าโมเดลจะมีความแม่นยำ </a:t>
            </a:r>
            <a:r>
              <a:rPr lang="en-US" dirty="0">
                <a:latin typeface="TH SarabunPSK" panose="020B0500040200020003" pitchFamily="34" charset="-34"/>
                <a:cs typeface="TH SarabunPSK" panose="020B0500040200020003" pitchFamily="34" charset="-34"/>
              </a:rPr>
              <a:t>95% </a:t>
            </a:r>
            <a:r>
              <a:rPr lang="th-TH" dirty="0">
                <a:latin typeface="TH SarabunPSK" panose="020B0500040200020003" pitchFamily="34" charset="-34"/>
                <a:cs typeface="TH SarabunPSK" panose="020B0500040200020003" pitchFamily="34" charset="-34"/>
              </a:rPr>
              <a:t>แต่ไม่รู้ว่าจะต้องฝึกกี่รอบทำอย่างไร </a:t>
            </a:r>
          </a:p>
          <a:p>
            <a:pPr marL="0" indent="0">
              <a:buFont typeface="Arial" panose="020B0604020202020204" pitchFamily="34" charset="0"/>
              <a:buNone/>
            </a:pPr>
            <a:r>
              <a:rPr lang="th-TH" dirty="0">
                <a:latin typeface="TH SarabunPSK" panose="020B0500040200020003" pitchFamily="34" charset="-34"/>
                <a:cs typeface="TH SarabunPSK" panose="020B0500040200020003" pitchFamily="34" charset="-34"/>
              </a:rPr>
              <a:t> ตอบ วิธีที่ง่ายที่สุดคือ การใช้เทคนิคที่เรียกว่า </a:t>
            </a:r>
            <a:r>
              <a:rPr lang="en-US" dirty="0">
                <a:latin typeface="TH SarabunPSK" panose="020B0500040200020003" pitchFamily="34" charset="-34"/>
                <a:cs typeface="TH SarabunPSK" panose="020B0500040200020003" pitchFamily="34" charset="-34"/>
              </a:rPr>
              <a:t>Callback </a:t>
            </a:r>
            <a:r>
              <a:rPr lang="th-TH" dirty="0">
                <a:latin typeface="TH SarabunPSK" panose="020B0500040200020003" pitchFamily="34" charset="-34"/>
                <a:cs typeface="TH SarabunPSK" panose="020B0500040200020003" pitchFamily="34" charset="-34"/>
              </a:rPr>
              <a:t>แจ้งกลับในขณะที่กำลัง</a:t>
            </a:r>
            <a:r>
              <a:rPr lang="th-TH" dirty="0" err="1">
                <a:latin typeface="TH SarabunPSK" panose="020B0500040200020003" pitchFamily="34" charset="-34"/>
                <a:cs typeface="TH SarabunPSK" panose="020B0500040200020003" pitchFamily="34" charset="-34"/>
              </a:rPr>
              <a:t>เทรน</a:t>
            </a:r>
            <a:r>
              <a:rPr lang="th-TH" dirty="0">
                <a:latin typeface="TH SarabunPSK" panose="020B0500040200020003" pitchFamily="34" charset="-34"/>
                <a:cs typeface="TH SarabunPSK" panose="020B0500040200020003" pitchFamily="34" charset="-34"/>
              </a:rPr>
              <a:t> ทดลองดูจากโค้ดดังนี้</a:t>
            </a:r>
            <a:endParaRPr lang="en-US"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224599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animEffect transition="in" filter="fade">
                                      <p:cBhvr>
                                        <p:cTn id="7" dur="1000"/>
                                        <p:tgtEl>
                                          <p:spTgt spid="16">
                                            <p:txEl>
                                              <p:pRg st="1" end="1"/>
                                            </p:txEl>
                                          </p:spTgt>
                                        </p:tgtEl>
                                      </p:cBhvr>
                                    </p:animEffect>
                                    <p:anim calcmode="lin" valueType="num">
                                      <p:cBhvr>
                                        <p:cTn id="8" dur="1000" fill="hold"/>
                                        <p:tgtEl>
                                          <p:spTgt spid="16">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GB" sz="3200" b="1" dirty="0">
                <a:solidFill>
                  <a:srgbClr val="002060"/>
                </a:solidFill>
                <a:latin typeface="TH SarabunPSK" panose="020B0500040200020003" pitchFamily="34" charset="-34"/>
                <a:cs typeface="TH SarabunPSK" panose="020B0500040200020003" pitchFamily="34" charset="-34"/>
              </a:rPr>
              <a:t>Exploration Exercises</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Exercise 8 : Callback </a:t>
            </a:r>
          </a:p>
        </p:txBody>
      </p:sp>
      <p:sp>
        <p:nvSpPr>
          <p:cNvPr id="14" name="ตัวแทนเนื้อหา 2">
            <a:extLst>
              <a:ext uri="{FF2B5EF4-FFF2-40B4-BE49-F238E27FC236}">
                <a16:creationId xmlns:a16="http://schemas.microsoft.com/office/drawing/2014/main" id="{D8DED23C-0F54-4119-B930-6549B98362CA}"/>
              </a:ext>
            </a:extLst>
          </p:cNvPr>
          <p:cNvSpPr txBox="1">
            <a:spLocks/>
          </p:cNvSpPr>
          <p:nvPr/>
        </p:nvSpPr>
        <p:spPr>
          <a:xfrm>
            <a:off x="666535" y="6207551"/>
            <a:ext cx="7783334" cy="5191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1">
                    <a:lumMod val="50000"/>
                  </a:schemeClr>
                </a:solidFill>
                <a:latin typeface="TH SarabunPSK" panose="020B0500040200020003" pitchFamily="34" charset="-34"/>
                <a:cs typeface="TH SarabunPSK" panose="020B0500040200020003" pitchFamily="34" charset="-34"/>
              </a:rPr>
              <a:t>Let’s try !!!</a:t>
            </a:r>
          </a:p>
        </p:txBody>
      </p:sp>
      <p:pic>
        <p:nvPicPr>
          <p:cNvPr id="6" name="รูปภาพ 5">
            <a:extLst>
              <a:ext uri="{FF2B5EF4-FFF2-40B4-BE49-F238E27FC236}">
                <a16:creationId xmlns:a16="http://schemas.microsoft.com/office/drawing/2014/main" id="{217A07BB-DF17-4875-AFD4-A446922CEC03}"/>
              </a:ext>
            </a:extLst>
          </p:cNvPr>
          <p:cNvPicPr>
            <a:picLocks noChangeAspect="1"/>
          </p:cNvPicPr>
          <p:nvPr/>
        </p:nvPicPr>
        <p:blipFill rotWithShape="1">
          <a:blip r:embed="rId8"/>
          <a:srcRect l="23883" t="38126" r="38571" b="8414"/>
          <a:stretch/>
        </p:blipFill>
        <p:spPr>
          <a:xfrm>
            <a:off x="460375" y="1541160"/>
            <a:ext cx="5826125" cy="4666391"/>
          </a:xfrm>
          <a:prstGeom prst="rect">
            <a:avLst/>
          </a:prstGeom>
        </p:spPr>
      </p:pic>
    </p:spTree>
    <p:extLst>
      <p:ext uri="{BB962C8B-B14F-4D97-AF65-F5344CB8AC3E}">
        <p14:creationId xmlns:p14="http://schemas.microsoft.com/office/powerpoint/2010/main" val="2299867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2</a:t>
            </a:r>
            <a:r>
              <a:rPr lang="th-TH" sz="3200" b="1" dirty="0">
                <a:solidFill>
                  <a:srgbClr val="002060"/>
                </a:solidFill>
                <a:latin typeface="TH SarabunPSK" panose="020B0500040200020003" pitchFamily="34" charset="-34"/>
                <a:cs typeface="TH SarabunPSK" panose="020B0500040200020003" pitchFamily="34" charset="-34"/>
              </a:rPr>
              <a:t> แบบทดสอบ 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460375" y="1690689"/>
            <a:ext cx="8371351" cy="4351338"/>
          </a:xfrm>
        </p:spPr>
        <p:txBody>
          <a:bodyPr>
            <a:normAutofit/>
          </a:bodyPr>
          <a:lstStyle/>
          <a:p>
            <a:pPr marL="0" indent="0" algn="thaiDist">
              <a:buNone/>
            </a:pPr>
            <a:r>
              <a:rPr lang="th-TH" sz="3200" dirty="0">
                <a:latin typeface="TH SarabunPSK" panose="020B0500040200020003" pitchFamily="34" charset="-34"/>
                <a:cs typeface="TH SarabunPSK" panose="020B0500040200020003" pitchFamily="34" charset="-34"/>
              </a:rPr>
              <a:t>	</a:t>
            </a:r>
            <a:r>
              <a:rPr lang="th-TH" sz="3200" dirty="0">
                <a:solidFill>
                  <a:schemeClr val="accent5">
                    <a:lumMod val="75000"/>
                  </a:schemeClr>
                </a:solidFill>
                <a:latin typeface="TH SarabunPSK" panose="020B0500040200020003" pitchFamily="34" charset="-34"/>
                <a:cs typeface="TH SarabunPSK" panose="020B0500040200020003" pitchFamily="34" charset="-34"/>
              </a:rPr>
              <a:t>ระบบรู้จำเลขลายมือเขียนซึ่งมีชื่อเรียกหลายชื่อ เช่น </a:t>
            </a:r>
            <a:r>
              <a:rPr lang="en-GB" sz="3200" dirty="0">
                <a:solidFill>
                  <a:schemeClr val="accent5">
                    <a:lumMod val="75000"/>
                  </a:schemeClr>
                </a:solidFill>
                <a:latin typeface="TH SarabunPSK" panose="020B0500040200020003" pitchFamily="34" charset="-34"/>
                <a:cs typeface="TH SarabunPSK" panose="020B0500040200020003" pitchFamily="34" charset="-34"/>
              </a:rPr>
              <a:t>Handwritten Digit Recognition, Digit Recognizer, Digit Classification </a:t>
            </a:r>
            <a:r>
              <a:rPr lang="th-TH" sz="3200" dirty="0">
                <a:solidFill>
                  <a:schemeClr val="accent5">
                    <a:lumMod val="75000"/>
                  </a:schemeClr>
                </a:solidFill>
                <a:latin typeface="TH SarabunPSK" panose="020B0500040200020003" pitchFamily="34" charset="-34"/>
                <a:cs typeface="TH SarabunPSK" panose="020B0500040200020003" pitchFamily="34" charset="-34"/>
              </a:rPr>
              <a:t>ฯลฯ ซึ่งโดยรวมก็คือ การแปลงภาพตัวเลขที่เขียนด้วยลายมือให้เป็นค่าตัวเลข 0-9 ที่คอมพิวเตอร์สามารถนำไปประมวลผล หรือใช้งานได้ (จาก </a:t>
            </a:r>
            <a:r>
              <a:rPr lang="en-GB" sz="3200" dirty="0">
                <a:solidFill>
                  <a:schemeClr val="accent5">
                    <a:lumMod val="75000"/>
                  </a:schemeClr>
                </a:solidFill>
                <a:latin typeface="TH SarabunPSK" panose="020B0500040200020003" pitchFamily="34" charset="-34"/>
                <a:cs typeface="TH SarabunPSK" panose="020B0500040200020003" pitchFamily="34" charset="-34"/>
              </a:rPr>
              <a:t>Image&gt; Integer)</a:t>
            </a:r>
            <a:endParaRPr lang="th-TH" sz="3200"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ระบบการรู้จำลายมือ </a:t>
            </a:r>
            <a:r>
              <a:rPr lang="en-US" sz="3200" b="1" dirty="0">
                <a:solidFill>
                  <a:schemeClr val="accent5">
                    <a:lumMod val="75000"/>
                  </a:schemeClr>
                </a:solidFill>
                <a:latin typeface="TH SarabunPSK" panose="020B0500040200020003" pitchFamily="34" charset="-34"/>
                <a:cs typeface="TH SarabunPSK" panose="020B0500040200020003" pitchFamily="34" charset="-34"/>
              </a:rPr>
              <a:t>(Handwritten Digit Recognition)</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18" name="รูปภาพ 17">
            <a:extLst>
              <a:ext uri="{FF2B5EF4-FFF2-40B4-BE49-F238E27FC236}">
                <a16:creationId xmlns:a16="http://schemas.microsoft.com/office/drawing/2014/main" id="{00E96915-54B6-4096-BCA9-ECD3BD14AAE3}"/>
              </a:ext>
            </a:extLst>
          </p:cNvPr>
          <p:cNvPicPr>
            <a:picLocks noChangeAspect="1"/>
          </p:cNvPicPr>
          <p:nvPr/>
        </p:nvPicPr>
        <p:blipFill rotWithShape="1">
          <a:blip r:embed="rId8"/>
          <a:srcRect l="51250" t="30698" r="12500" b="35714"/>
          <a:stretch/>
        </p:blipFill>
        <p:spPr>
          <a:xfrm>
            <a:off x="1697605" y="3878397"/>
            <a:ext cx="5421085" cy="2825388"/>
          </a:xfrm>
          <a:prstGeom prst="rect">
            <a:avLst/>
          </a:prstGeom>
        </p:spPr>
      </p:pic>
    </p:spTree>
    <p:extLst>
      <p:ext uri="{BB962C8B-B14F-4D97-AF65-F5344CB8AC3E}">
        <p14:creationId xmlns:p14="http://schemas.microsoft.com/office/powerpoint/2010/main" val="1501484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2</a:t>
            </a:r>
            <a:r>
              <a:rPr lang="th-TH" sz="3200" b="1" dirty="0">
                <a:solidFill>
                  <a:srgbClr val="002060"/>
                </a:solidFill>
                <a:latin typeface="TH SarabunPSK" panose="020B0500040200020003" pitchFamily="34" charset="-34"/>
                <a:cs typeface="TH SarabunPSK" panose="020B0500040200020003" pitchFamily="34" charset="-34"/>
              </a:rPr>
              <a:t> แบบทดสอบ 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การรู้จำลายมือ </a:t>
            </a:r>
            <a:r>
              <a:rPr lang="en-US" sz="3200" b="1" dirty="0">
                <a:solidFill>
                  <a:schemeClr val="accent5">
                    <a:lumMod val="75000"/>
                  </a:schemeClr>
                </a:solidFill>
                <a:latin typeface="TH SarabunPSK" panose="020B0500040200020003" pitchFamily="34" charset="-34"/>
                <a:cs typeface="TH SarabunPSK" panose="020B0500040200020003" pitchFamily="34" charset="-34"/>
              </a:rPr>
              <a:t>(Handwritten Digit Recognition)</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B519FDC5-067A-4A78-A593-02F89E18241C}"/>
              </a:ext>
            </a:extLst>
          </p:cNvPr>
          <p:cNvSpPr>
            <a:spLocks noGrp="1"/>
          </p:cNvSpPr>
          <p:nvPr>
            <p:ph idx="1"/>
          </p:nvPr>
        </p:nvSpPr>
        <p:spPr>
          <a:xfrm>
            <a:off x="460375" y="1690689"/>
            <a:ext cx="8371351" cy="4351338"/>
          </a:xfrm>
        </p:spPr>
        <p:txBody>
          <a:bodyPr>
            <a:normAutofit/>
          </a:bodyPr>
          <a:lstStyle/>
          <a:p>
            <a:pPr marL="0" indent="0" algn="thaiDist">
              <a:buNone/>
            </a:pPr>
            <a:r>
              <a:rPr lang="th-TH" sz="3200" dirty="0">
                <a:latin typeface="TH SarabunPSK" panose="020B0500040200020003" pitchFamily="34" charset="-34"/>
                <a:cs typeface="TH SarabunPSK" panose="020B0500040200020003" pitchFamily="34" charset="-34"/>
              </a:rPr>
              <a:t>	</a:t>
            </a:r>
            <a:r>
              <a:rPr lang="th-TH" sz="3200" dirty="0">
                <a:solidFill>
                  <a:schemeClr val="accent1">
                    <a:lumMod val="50000"/>
                  </a:schemeClr>
                </a:solidFill>
                <a:latin typeface="TH SarabunPSK" panose="020B0500040200020003" pitchFamily="34" charset="-34"/>
                <a:cs typeface="TH SarabunPSK" panose="020B0500040200020003" pitchFamily="34" charset="-34"/>
              </a:rPr>
              <a:t>สามารถเอาไปประยุกต์ใช้กับงานด้านอื่นได้ เช่น ระบบตรวจจับป้ายทะเบียน ระบบตรวจจับป้ายราคา ระบบตรวจจับรหัสไปรษณีย์หน้าของจดหมายสำหรับเพื่อคัดแยกการไปรษณีย์ไปยังจังหวัดหรือเขตต่างๆ ฯลฯ</a:t>
            </a:r>
          </a:p>
          <a:p>
            <a:pPr marL="0" indent="0" algn="thaiDist">
              <a:buNone/>
            </a:pPr>
            <a:endParaRPr lang="th-TH" sz="3200" dirty="0">
              <a:solidFill>
                <a:schemeClr val="accent5">
                  <a:lumMod val="75000"/>
                </a:schemeClr>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3214838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2</a:t>
            </a:r>
            <a:r>
              <a:rPr lang="th-TH" sz="3200" b="1" dirty="0">
                <a:solidFill>
                  <a:srgbClr val="002060"/>
                </a:solidFill>
                <a:latin typeface="TH SarabunPSK" panose="020B0500040200020003" pitchFamily="34" charset="-34"/>
                <a:cs typeface="TH SarabunPSK" panose="020B0500040200020003" pitchFamily="34" charset="-34"/>
              </a:rPr>
              <a:t> แบบทดสอบ 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แบบทำสอบ การรู้จำลายมือ </a:t>
            </a:r>
            <a:r>
              <a:rPr lang="en-US" sz="3200" b="1" dirty="0">
                <a:solidFill>
                  <a:schemeClr val="accent5">
                    <a:lumMod val="75000"/>
                  </a:schemeClr>
                </a:solidFill>
                <a:latin typeface="TH SarabunPSK" panose="020B0500040200020003" pitchFamily="34" charset="-34"/>
                <a:cs typeface="TH SarabunPSK" panose="020B0500040200020003" pitchFamily="34" charset="-34"/>
              </a:rPr>
              <a:t>(Handwritten Digit Recognition)</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B519FDC5-067A-4A78-A593-02F89E18241C}"/>
              </a:ext>
            </a:extLst>
          </p:cNvPr>
          <p:cNvSpPr>
            <a:spLocks noGrp="1"/>
          </p:cNvSpPr>
          <p:nvPr>
            <p:ph idx="1"/>
          </p:nvPr>
        </p:nvSpPr>
        <p:spPr>
          <a:xfrm>
            <a:off x="460375" y="1690689"/>
            <a:ext cx="8371351" cy="4351338"/>
          </a:xfrm>
        </p:spPr>
        <p:txBody>
          <a:bodyPr>
            <a:normAutofit/>
          </a:bodyPr>
          <a:lstStyle/>
          <a:p>
            <a:pPr marL="0" indent="0" algn="thaiDist">
              <a:buNone/>
            </a:pPr>
            <a:r>
              <a:rPr lang="th-TH" sz="3200" dirty="0">
                <a:latin typeface="TH SarabunPSK" panose="020B0500040200020003" pitchFamily="34" charset="-34"/>
                <a:cs typeface="TH SarabunPSK" panose="020B0500040200020003" pitchFamily="34" charset="-34"/>
              </a:rPr>
              <a:t>	หัวข้อ </a:t>
            </a:r>
            <a:r>
              <a:rPr lang="en-US" sz="3200" dirty="0">
                <a:latin typeface="TH SarabunPSK" panose="020B0500040200020003" pitchFamily="34" charset="-34"/>
                <a:cs typeface="TH SarabunPSK" panose="020B0500040200020003" pitchFamily="34" charset="-34"/>
              </a:rPr>
              <a:t>3.1 </a:t>
            </a:r>
            <a:r>
              <a:rPr lang="th-TH" sz="3200" dirty="0">
                <a:latin typeface="TH SarabunPSK" panose="020B0500040200020003" pitchFamily="34" charset="-34"/>
                <a:cs typeface="TH SarabunPSK" panose="020B0500040200020003" pitchFamily="34" charset="-34"/>
              </a:rPr>
              <a:t>เราได้</a:t>
            </a:r>
            <a:r>
              <a:rPr lang="th-TH" sz="3200" dirty="0">
                <a:solidFill>
                  <a:schemeClr val="accent1">
                    <a:lumMod val="50000"/>
                  </a:schemeClr>
                </a:solidFill>
                <a:latin typeface="TH SarabunPSK" panose="020B0500040200020003" pitchFamily="34" charset="-34"/>
                <a:cs typeface="TH SarabunPSK" panose="020B0500040200020003" pitchFamily="34" charset="-34"/>
              </a:rPr>
              <a:t>เรียนรู้</a:t>
            </a:r>
            <a:r>
              <a:rPr lang="th-TH" sz="3200" dirty="0" err="1">
                <a:solidFill>
                  <a:schemeClr val="accent1">
                    <a:lumMod val="50000"/>
                  </a:schemeClr>
                </a:solidFill>
                <a:latin typeface="TH SarabunPSK" panose="020B0500040200020003" pitchFamily="34" charset="-34"/>
                <a:cs typeface="TH SarabunPSK" panose="020B0500040200020003" pitchFamily="34" charset="-34"/>
              </a:rPr>
              <a:t>การทำ</a:t>
            </a:r>
            <a:r>
              <a:rPr lang="th-TH" sz="3200" dirty="0">
                <a:solidFill>
                  <a:schemeClr val="accent1">
                    <a:lumMod val="50000"/>
                  </a:schemeClr>
                </a:solidFill>
                <a:latin typeface="TH SarabunPSK" panose="020B0500040200020003" pitchFamily="34" charset="-34"/>
                <a:cs typeface="TH SarabunPSK" panose="020B0500040200020003" pitchFamily="34" charset="-34"/>
              </a:rPr>
              <a:t> </a:t>
            </a:r>
            <a:r>
              <a:rPr lang="en-GB" sz="3200" dirty="0" err="1">
                <a:solidFill>
                  <a:schemeClr val="accent1">
                    <a:lumMod val="50000"/>
                  </a:schemeClr>
                </a:solidFill>
                <a:latin typeface="TH SarabunPSK" panose="020B0500040200020003" pitchFamily="34" charset="-34"/>
                <a:cs typeface="TH SarabunPSK" panose="020B0500040200020003" pitchFamily="34" charset="-34"/>
              </a:rPr>
              <a:t>classificaiton</a:t>
            </a:r>
            <a:r>
              <a:rPr lang="en-GB" sz="3200" dirty="0">
                <a:solidFill>
                  <a:schemeClr val="accent1">
                    <a:lumMod val="50000"/>
                  </a:schemeClr>
                </a:solidFill>
                <a:latin typeface="TH SarabunPSK" panose="020B0500040200020003" pitchFamily="34" charset="-34"/>
                <a:cs typeface="TH SarabunPSK" panose="020B0500040200020003" pitchFamily="34" charset="-34"/>
              </a:rPr>
              <a:t> </a:t>
            </a:r>
            <a:r>
              <a:rPr lang="th-TH" sz="3200" dirty="0">
                <a:solidFill>
                  <a:schemeClr val="accent1">
                    <a:lumMod val="50000"/>
                  </a:schemeClr>
                </a:solidFill>
                <a:latin typeface="TH SarabunPSK" panose="020B0500040200020003" pitchFamily="34" charset="-34"/>
                <a:cs typeface="TH SarabunPSK" panose="020B0500040200020003" pitchFamily="34" charset="-34"/>
              </a:rPr>
              <a:t>โดยใช้ </a:t>
            </a:r>
            <a:r>
              <a:rPr lang="en-GB" sz="3200" dirty="0">
                <a:solidFill>
                  <a:schemeClr val="accent1">
                    <a:lumMod val="50000"/>
                  </a:schemeClr>
                </a:solidFill>
                <a:latin typeface="TH SarabunPSK" panose="020B0500040200020003" pitchFamily="34" charset="-34"/>
                <a:cs typeface="TH SarabunPSK" panose="020B0500040200020003" pitchFamily="34" charset="-34"/>
              </a:rPr>
              <a:t>Fashion MNIST </a:t>
            </a:r>
            <a:r>
              <a:rPr lang="th-TH" sz="3200" dirty="0">
                <a:solidFill>
                  <a:schemeClr val="accent1">
                    <a:lumMod val="50000"/>
                  </a:schemeClr>
                </a:solidFill>
                <a:latin typeface="TH SarabunPSK" panose="020B0500040200020003" pitchFamily="34" charset="-34"/>
                <a:cs typeface="TH SarabunPSK" panose="020B0500040200020003" pitchFamily="34" charset="-34"/>
              </a:rPr>
              <a:t>ซึ่งเป็นชุดข้อมูลที่มีรายการเสื้อผ้า  หัวข้อ </a:t>
            </a:r>
            <a:r>
              <a:rPr lang="en-US" sz="3200" dirty="0">
                <a:solidFill>
                  <a:schemeClr val="accent1">
                    <a:lumMod val="50000"/>
                  </a:schemeClr>
                </a:solidFill>
                <a:latin typeface="TH SarabunPSK" panose="020B0500040200020003" pitchFamily="34" charset="-34"/>
                <a:cs typeface="TH SarabunPSK" panose="020B0500040200020003" pitchFamily="34" charset="-34"/>
              </a:rPr>
              <a:t>3.2 </a:t>
            </a:r>
            <a:r>
              <a:rPr lang="th-TH" sz="3200" dirty="0">
                <a:solidFill>
                  <a:schemeClr val="accent1">
                    <a:lumMod val="50000"/>
                  </a:schemeClr>
                </a:solidFill>
                <a:latin typeface="TH SarabunPSK" panose="020B0500040200020003" pitchFamily="34" charset="-34"/>
                <a:cs typeface="TH SarabunPSK" panose="020B0500040200020003" pitchFamily="34" charset="-34"/>
              </a:rPr>
              <a:t>เราจะทำการฝึกหัดกับชุดข้อมูลที่คล้ายกันอีกชุดหนึ่งที่เรียกว่า </a:t>
            </a:r>
            <a:r>
              <a:rPr lang="en-GB" sz="3200" dirty="0">
                <a:solidFill>
                  <a:schemeClr val="accent1">
                    <a:lumMod val="50000"/>
                  </a:schemeClr>
                </a:solidFill>
                <a:latin typeface="TH SarabunPSK" panose="020B0500040200020003" pitchFamily="34" charset="-34"/>
                <a:cs typeface="TH SarabunPSK" panose="020B0500040200020003" pitchFamily="34" charset="-34"/>
              </a:rPr>
              <a:t>MNIST </a:t>
            </a:r>
            <a:r>
              <a:rPr lang="th-TH" sz="3200" dirty="0">
                <a:solidFill>
                  <a:schemeClr val="accent1">
                    <a:lumMod val="50000"/>
                  </a:schemeClr>
                </a:solidFill>
                <a:latin typeface="TH SarabunPSK" panose="020B0500040200020003" pitchFamily="34" charset="-34"/>
                <a:cs typeface="TH SarabunPSK" panose="020B0500040200020003" pitchFamily="34" charset="-34"/>
              </a:rPr>
              <a:t>ซึ่งมีรายการเขียนด้วยลายมือ ตัวเลข 0 ถึง 9</a:t>
            </a:r>
            <a:endParaRPr lang="th-TH" sz="3200"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12" name="รูปภาพ 11">
            <a:extLst>
              <a:ext uri="{FF2B5EF4-FFF2-40B4-BE49-F238E27FC236}">
                <a16:creationId xmlns:a16="http://schemas.microsoft.com/office/drawing/2014/main" id="{EAD38DFE-B497-4EBA-A690-9BDE607F9333}"/>
              </a:ext>
            </a:extLst>
          </p:cNvPr>
          <p:cNvPicPr>
            <a:picLocks noChangeAspect="1"/>
          </p:cNvPicPr>
          <p:nvPr/>
        </p:nvPicPr>
        <p:blipFill rotWithShape="1">
          <a:blip r:embed="rId8"/>
          <a:srcRect l="51250" t="30698" r="12500" b="35714"/>
          <a:stretch/>
        </p:blipFill>
        <p:spPr>
          <a:xfrm>
            <a:off x="2807949" y="3575126"/>
            <a:ext cx="4466222" cy="2327728"/>
          </a:xfrm>
          <a:prstGeom prst="rect">
            <a:avLst/>
          </a:prstGeom>
        </p:spPr>
      </p:pic>
    </p:spTree>
    <p:extLst>
      <p:ext uri="{BB962C8B-B14F-4D97-AF65-F5344CB8AC3E}">
        <p14:creationId xmlns:p14="http://schemas.microsoft.com/office/powerpoint/2010/main" val="19248005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2</a:t>
            </a:r>
            <a:r>
              <a:rPr lang="th-TH" sz="3200" b="1" dirty="0">
                <a:solidFill>
                  <a:srgbClr val="002060"/>
                </a:solidFill>
                <a:latin typeface="TH SarabunPSK" panose="020B0500040200020003" pitchFamily="34" charset="-34"/>
                <a:cs typeface="TH SarabunPSK" panose="020B0500040200020003" pitchFamily="34" charset="-34"/>
              </a:rPr>
              <a:t> แบบทดสอบ 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แบบทำสอบ การรู้จำลายมือ </a:t>
            </a:r>
            <a:r>
              <a:rPr lang="en-US" sz="3200" b="1" dirty="0">
                <a:solidFill>
                  <a:schemeClr val="accent5">
                    <a:lumMod val="75000"/>
                  </a:schemeClr>
                </a:solidFill>
                <a:latin typeface="TH SarabunPSK" panose="020B0500040200020003" pitchFamily="34" charset="-34"/>
                <a:cs typeface="TH SarabunPSK" panose="020B0500040200020003" pitchFamily="34" charset="-34"/>
              </a:rPr>
              <a:t>(Handwritten Digit Recognition)</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B519FDC5-067A-4A78-A593-02F89E18241C}"/>
              </a:ext>
            </a:extLst>
          </p:cNvPr>
          <p:cNvSpPr>
            <a:spLocks noGrp="1"/>
          </p:cNvSpPr>
          <p:nvPr>
            <p:ph idx="1"/>
          </p:nvPr>
        </p:nvSpPr>
        <p:spPr>
          <a:xfrm>
            <a:off x="460375" y="1690689"/>
            <a:ext cx="8371351" cy="4351338"/>
          </a:xfrm>
        </p:spPr>
        <p:txBody>
          <a:bodyPr>
            <a:normAutofit/>
          </a:bodyPr>
          <a:lstStyle/>
          <a:p>
            <a:pPr marL="0" indent="0" algn="thaiDist">
              <a:buNone/>
            </a:pPr>
            <a:r>
              <a:rPr lang="th-TH" sz="3200" dirty="0">
                <a:latin typeface="TH SarabunPSK" panose="020B0500040200020003" pitchFamily="34" charset="-34"/>
                <a:cs typeface="TH SarabunPSK" panose="020B0500040200020003" pitchFamily="34" charset="-34"/>
              </a:rPr>
              <a:t>	</a:t>
            </a:r>
            <a:r>
              <a:rPr lang="en-US" sz="3200" dirty="0">
                <a:solidFill>
                  <a:schemeClr val="accent1">
                    <a:lumMod val="50000"/>
                  </a:schemeClr>
                </a:solidFill>
                <a:latin typeface="TH SarabunPSK" panose="020B0500040200020003" pitchFamily="34" charset="-34"/>
                <a:cs typeface="TH SarabunPSK" panose="020B0500040200020003" pitchFamily="34" charset="-34"/>
              </a:rPr>
              <a:t>Write an MNIST classifier that trains to 99% accuracy or above, and does it without a fixed number of epochs -- i.e. you should stop training once you reach that level of accuracy.</a:t>
            </a:r>
            <a:endParaRPr lang="th-TH" sz="3200" dirty="0">
              <a:solidFill>
                <a:schemeClr val="accent1">
                  <a:lumMod val="50000"/>
                </a:schemeClr>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972294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2</a:t>
            </a:r>
            <a:r>
              <a:rPr lang="th-TH" sz="3200" b="1" dirty="0">
                <a:solidFill>
                  <a:srgbClr val="002060"/>
                </a:solidFill>
                <a:latin typeface="TH SarabunPSK" panose="020B0500040200020003" pitchFamily="34" charset="-34"/>
                <a:cs typeface="TH SarabunPSK" panose="020B0500040200020003" pitchFamily="34" charset="-34"/>
              </a:rPr>
              <a:t> แบบทดสอบ 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55146"/>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แบบทดสอบ การรู้จำลายมือ </a:t>
            </a:r>
            <a:r>
              <a:rPr lang="en-US" sz="3200" b="1" dirty="0">
                <a:solidFill>
                  <a:schemeClr val="accent5">
                    <a:lumMod val="75000"/>
                  </a:schemeClr>
                </a:solidFill>
                <a:latin typeface="TH SarabunPSK" panose="020B0500040200020003" pitchFamily="34" charset="-34"/>
                <a:cs typeface="TH SarabunPSK" panose="020B0500040200020003" pitchFamily="34" charset="-34"/>
              </a:rPr>
              <a:t>(Handwritten Digit Recognition)</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ตัวแทนเนื้อหา 2">
            <a:extLst>
              <a:ext uri="{FF2B5EF4-FFF2-40B4-BE49-F238E27FC236}">
                <a16:creationId xmlns:a16="http://schemas.microsoft.com/office/drawing/2014/main" id="{B519FDC5-067A-4A78-A593-02F89E18241C}"/>
              </a:ext>
            </a:extLst>
          </p:cNvPr>
          <p:cNvSpPr>
            <a:spLocks noGrp="1"/>
          </p:cNvSpPr>
          <p:nvPr>
            <p:ph idx="1"/>
          </p:nvPr>
        </p:nvSpPr>
        <p:spPr>
          <a:xfrm>
            <a:off x="460375" y="1690689"/>
            <a:ext cx="8371351" cy="4351338"/>
          </a:xfrm>
        </p:spPr>
        <p:txBody>
          <a:bodyPr>
            <a:normAutofit/>
          </a:bodyPr>
          <a:lstStyle/>
          <a:p>
            <a:pPr marL="0" indent="0" algn="thaiDist">
              <a:buNone/>
            </a:pPr>
            <a:r>
              <a:rPr lang="en-US" sz="3200" dirty="0">
                <a:solidFill>
                  <a:schemeClr val="accent1">
                    <a:lumMod val="50000"/>
                  </a:schemeClr>
                </a:solidFill>
                <a:latin typeface="TH SarabunPSK" panose="020B0500040200020003" pitchFamily="34" charset="-34"/>
                <a:cs typeface="TH SarabunPSK" panose="020B0500040200020003" pitchFamily="34" charset="-34"/>
              </a:rPr>
              <a:t>Some notes:</a:t>
            </a:r>
          </a:p>
          <a:p>
            <a:pPr marL="0" indent="0" algn="thaiDist">
              <a:buNone/>
            </a:pPr>
            <a:r>
              <a:rPr lang="en-US" sz="3200" dirty="0">
                <a:solidFill>
                  <a:schemeClr val="accent1">
                    <a:lumMod val="50000"/>
                  </a:schemeClr>
                </a:solidFill>
                <a:latin typeface="TH SarabunPSK" panose="020B0500040200020003" pitchFamily="34" charset="-34"/>
                <a:cs typeface="TH SarabunPSK" panose="020B0500040200020003" pitchFamily="34" charset="-34"/>
              </a:rPr>
              <a:t>1. It should succeed in less than 10 epochs, so it is okay to change epochs= to 10, but nothing larger</a:t>
            </a:r>
          </a:p>
          <a:p>
            <a:pPr marL="0" indent="0" algn="thaiDist">
              <a:buNone/>
            </a:pPr>
            <a:r>
              <a:rPr lang="en-US" sz="3200" dirty="0">
                <a:solidFill>
                  <a:schemeClr val="accent1">
                    <a:lumMod val="50000"/>
                  </a:schemeClr>
                </a:solidFill>
                <a:latin typeface="TH SarabunPSK" panose="020B0500040200020003" pitchFamily="34" charset="-34"/>
                <a:cs typeface="TH SarabunPSK" panose="020B0500040200020003" pitchFamily="34" charset="-34"/>
              </a:rPr>
              <a:t>2. When it reaches 99% or greater it should print out the string "Reached 99% accuracy so cancelling training!"</a:t>
            </a:r>
          </a:p>
          <a:p>
            <a:pPr marL="0" indent="0" algn="thaiDist">
              <a:buNone/>
            </a:pPr>
            <a:r>
              <a:rPr lang="en-US" sz="3200" dirty="0">
                <a:solidFill>
                  <a:schemeClr val="accent1">
                    <a:lumMod val="50000"/>
                  </a:schemeClr>
                </a:solidFill>
                <a:latin typeface="TH SarabunPSK" panose="020B0500040200020003" pitchFamily="34" charset="-34"/>
                <a:cs typeface="TH SarabunPSK" panose="020B0500040200020003" pitchFamily="34" charset="-34"/>
              </a:rPr>
              <a:t>3. If you add any additional variables, make sure you use the same names as the ones used in the class</a:t>
            </a:r>
            <a:endParaRPr lang="th-TH" sz="3200" dirty="0">
              <a:solidFill>
                <a:schemeClr val="accent1">
                  <a:lumMod val="50000"/>
                </a:schemeClr>
              </a:solidFill>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339960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65288"/>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ชุดข้อมูล </a:t>
            </a:r>
            <a:r>
              <a:rPr lang="en-GB" sz="3200" b="1" dirty="0">
                <a:solidFill>
                  <a:schemeClr val="accent5">
                    <a:lumMod val="75000"/>
                  </a:schemeClr>
                </a:solidFill>
                <a:latin typeface="TH SarabunPSK" panose="020B0500040200020003" pitchFamily="34" charset="-34"/>
                <a:cs typeface="TH SarabunPSK" panose="020B0500040200020003" pitchFamily="34" charset="-34"/>
              </a:rPr>
              <a:t>Fashion MNIST</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6" name="กล่องข้อความ 5">
            <a:extLst>
              <a:ext uri="{FF2B5EF4-FFF2-40B4-BE49-F238E27FC236}">
                <a16:creationId xmlns:a16="http://schemas.microsoft.com/office/drawing/2014/main" id="{7BA88DE1-0266-49CC-81FA-F744886D8162}"/>
              </a:ext>
            </a:extLst>
          </p:cNvPr>
          <p:cNvSpPr txBox="1"/>
          <p:nvPr/>
        </p:nvSpPr>
        <p:spPr>
          <a:xfrm>
            <a:off x="628648" y="1604639"/>
            <a:ext cx="8515351" cy="1384995"/>
          </a:xfrm>
          <a:prstGeom prst="rect">
            <a:avLst/>
          </a:prstGeom>
          <a:solidFill>
            <a:schemeClr val="accent1">
              <a:lumMod val="20000"/>
              <a:lumOff val="80000"/>
            </a:schemeClr>
          </a:solidFill>
        </p:spPr>
        <p:txBody>
          <a:bodyPr wrap="square" rtlCol="0">
            <a:spAutoFit/>
          </a:bodyPr>
          <a:lstStyle/>
          <a:p>
            <a:r>
              <a:rPr lang="th-TH" sz="2800" b="1" dirty="0">
                <a:latin typeface="TH SarabunPSK" panose="020B0500040200020003" pitchFamily="34" charset="-34"/>
                <a:cs typeface="TH SarabunPSK" panose="020B0500040200020003" pitchFamily="34" charset="-34"/>
              </a:rPr>
              <a:t>การฝึกสอนหรือ</a:t>
            </a:r>
            <a:r>
              <a:rPr lang="th-TH" sz="2800" b="1" dirty="0" err="1">
                <a:latin typeface="TH SarabunPSK" panose="020B0500040200020003" pitchFamily="34" charset="-34"/>
                <a:cs typeface="TH SarabunPSK" panose="020B0500040200020003" pitchFamily="34" charset="-34"/>
              </a:rPr>
              <a:t>เทรน</a:t>
            </a:r>
            <a:r>
              <a:rPr lang="th-TH" sz="2800" b="1" dirty="0">
                <a:latin typeface="TH SarabunPSK" panose="020B0500040200020003" pitchFamily="34" charset="-34"/>
                <a:cs typeface="TH SarabunPSK" panose="020B0500040200020003" pitchFamily="34" charset="-34"/>
              </a:rPr>
              <a:t>โมเดล </a:t>
            </a:r>
            <a:r>
              <a:rPr lang="th-TH" sz="2800" dirty="0">
                <a:latin typeface="TH SarabunPSK" panose="020B0500040200020003" pitchFamily="34" charset="-34"/>
                <a:cs typeface="TH SarabunPSK" panose="020B0500040200020003" pitchFamily="34" charset="-34"/>
              </a:rPr>
              <a:t>ด้วยข้อมูลดาต้าเซตขนาดใหญ่  ด้วยดาต้าเซต</a:t>
            </a:r>
          </a:p>
          <a:p>
            <a:r>
              <a:rPr lang="th-TH" sz="2800" dirty="0">
                <a:latin typeface="TH SarabunPSK" panose="020B0500040200020003" pitchFamily="34" charset="-34"/>
                <a:cs typeface="TH SarabunPSK" panose="020B0500040200020003" pitchFamily="34" charset="-34"/>
              </a:rPr>
              <a:t>มาตารฐานที่ชื่อว่า </a:t>
            </a:r>
            <a:r>
              <a:rPr lang="en-US" sz="2800" dirty="0">
                <a:latin typeface="TH SarabunPSK" panose="020B0500040200020003" pitchFamily="34" charset="-34"/>
                <a:cs typeface="TH SarabunPSK" panose="020B0500040200020003" pitchFamily="34" charset="-34"/>
              </a:rPr>
              <a:t>MNIST ( Modified National Institute of standard and Technology  )</a:t>
            </a:r>
            <a:endParaRPr lang="th-TH" sz="2800" dirty="0">
              <a:latin typeface="TH SarabunPSK" panose="020B0500040200020003" pitchFamily="34" charset="-34"/>
              <a:cs typeface="TH SarabunPSK" panose="020B0500040200020003" pitchFamily="34" charset="-34"/>
            </a:endParaRPr>
          </a:p>
        </p:txBody>
      </p:sp>
      <p:pic>
        <p:nvPicPr>
          <p:cNvPr id="5" name="รูปภาพ 4">
            <a:extLst>
              <a:ext uri="{FF2B5EF4-FFF2-40B4-BE49-F238E27FC236}">
                <a16:creationId xmlns:a16="http://schemas.microsoft.com/office/drawing/2014/main" id="{C8F1CA2F-7EC0-4616-B5C0-401CEEF77572}"/>
              </a:ext>
            </a:extLst>
          </p:cNvPr>
          <p:cNvPicPr>
            <a:picLocks noChangeAspect="1"/>
          </p:cNvPicPr>
          <p:nvPr/>
        </p:nvPicPr>
        <p:blipFill rotWithShape="1">
          <a:blip r:embed="rId8"/>
          <a:srcRect l="22586" t="34184" r="21897" b="15824"/>
          <a:stretch/>
        </p:blipFill>
        <p:spPr>
          <a:xfrm>
            <a:off x="655588" y="2896151"/>
            <a:ext cx="7821668" cy="3961849"/>
          </a:xfrm>
          <a:prstGeom prst="rect">
            <a:avLst/>
          </a:prstGeom>
        </p:spPr>
      </p:pic>
    </p:spTree>
    <p:extLst>
      <p:ext uri="{BB962C8B-B14F-4D97-AF65-F5344CB8AC3E}">
        <p14:creationId xmlns:p14="http://schemas.microsoft.com/office/powerpoint/2010/main" val="249566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US" sz="3200" b="1" dirty="0">
                <a:solidFill>
                  <a:srgbClr val="002060"/>
                </a:solidFill>
                <a:latin typeface="TH SarabunPSK" panose="020B0500040200020003" pitchFamily="34" charset="-34"/>
                <a:cs typeface="TH SarabunPSK" panose="020B0500040200020003" pitchFamily="34" charset="-34"/>
              </a:rPr>
              <a:t>3.2 </a:t>
            </a:r>
            <a:r>
              <a:rPr lang="th-TH" sz="3200" b="1" dirty="0">
                <a:solidFill>
                  <a:srgbClr val="002060"/>
                </a:solidFill>
                <a:latin typeface="TH SarabunPSK" panose="020B0500040200020003" pitchFamily="34" charset="-34"/>
                <a:cs typeface="TH SarabunPSK" panose="020B0500040200020003" pitchFamily="34" charset="-34"/>
              </a:rPr>
              <a:t>แบบทำสอบ </a:t>
            </a:r>
            <a:r>
              <a:rPr lang="en-GB" sz="3200" b="1" dirty="0">
                <a:solidFill>
                  <a:srgbClr val="002060"/>
                </a:solidFill>
                <a:latin typeface="TH SarabunPSK" panose="020B0500040200020003" pitchFamily="34" charset="-34"/>
                <a:cs typeface="TH SarabunPSK" panose="020B0500040200020003" pitchFamily="34" charset="-34"/>
              </a:rPr>
              <a:t>Handwritten Digit Recognition</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Import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6" name="รูปภาพ 5">
            <a:extLst>
              <a:ext uri="{FF2B5EF4-FFF2-40B4-BE49-F238E27FC236}">
                <a16:creationId xmlns:a16="http://schemas.microsoft.com/office/drawing/2014/main" id="{C06659B0-7589-4E72-8F8F-9E51251B2B49}"/>
              </a:ext>
            </a:extLst>
          </p:cNvPr>
          <p:cNvPicPr>
            <a:picLocks noChangeAspect="1"/>
          </p:cNvPicPr>
          <p:nvPr/>
        </p:nvPicPr>
        <p:blipFill rotWithShape="1">
          <a:blip r:embed="rId8"/>
          <a:srcRect l="5612" t="42908" r="68685" b="53082"/>
          <a:stretch/>
        </p:blipFill>
        <p:spPr>
          <a:xfrm>
            <a:off x="833015" y="2088017"/>
            <a:ext cx="6538785" cy="573744"/>
          </a:xfrm>
          <a:prstGeom prst="rect">
            <a:avLst/>
          </a:prstGeom>
        </p:spPr>
      </p:pic>
      <p:sp>
        <p:nvSpPr>
          <p:cNvPr id="19" name="ชื่อเรื่อง 1">
            <a:extLst>
              <a:ext uri="{FF2B5EF4-FFF2-40B4-BE49-F238E27FC236}">
                <a16:creationId xmlns:a16="http://schemas.microsoft.com/office/drawing/2014/main" id="{B778A944-24E8-47D1-9FFF-F5C40B46959D}"/>
              </a:ext>
            </a:extLst>
          </p:cNvPr>
          <p:cNvSpPr txBox="1">
            <a:spLocks/>
          </p:cNvSpPr>
          <p:nvPr/>
        </p:nvSpPr>
        <p:spPr>
          <a:xfrm>
            <a:off x="460375" y="3265751"/>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Load Data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8" name="รูปภาพ 7">
            <a:extLst>
              <a:ext uri="{FF2B5EF4-FFF2-40B4-BE49-F238E27FC236}">
                <a16:creationId xmlns:a16="http://schemas.microsoft.com/office/drawing/2014/main" id="{089E33F2-9EDD-4498-AE69-BCCB08F3C332}"/>
              </a:ext>
            </a:extLst>
          </p:cNvPr>
          <p:cNvPicPr>
            <a:picLocks noChangeAspect="1"/>
          </p:cNvPicPr>
          <p:nvPr/>
        </p:nvPicPr>
        <p:blipFill rotWithShape="1">
          <a:blip r:embed="rId9"/>
          <a:srcRect l="5035" t="51777" r="60000" b="38874"/>
          <a:stretch/>
        </p:blipFill>
        <p:spPr>
          <a:xfrm>
            <a:off x="617148" y="4236823"/>
            <a:ext cx="8020665" cy="1343517"/>
          </a:xfrm>
          <a:prstGeom prst="rect">
            <a:avLst/>
          </a:prstGeom>
        </p:spPr>
      </p:pic>
    </p:spTree>
    <p:extLst>
      <p:ext uri="{BB962C8B-B14F-4D97-AF65-F5344CB8AC3E}">
        <p14:creationId xmlns:p14="http://schemas.microsoft.com/office/powerpoint/2010/main" val="1083677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US" sz="3200" b="1" dirty="0">
                <a:solidFill>
                  <a:srgbClr val="002060"/>
                </a:solidFill>
                <a:latin typeface="TH SarabunPSK" panose="020B0500040200020003" pitchFamily="34" charset="-34"/>
                <a:cs typeface="TH SarabunPSK" panose="020B0500040200020003" pitchFamily="34" charset="-34"/>
              </a:rPr>
              <a:t>3.2 </a:t>
            </a:r>
            <a:r>
              <a:rPr lang="th-TH" sz="3200" b="1" dirty="0">
                <a:solidFill>
                  <a:srgbClr val="002060"/>
                </a:solidFill>
                <a:latin typeface="TH SarabunPSK" panose="020B0500040200020003" pitchFamily="34" charset="-34"/>
                <a:cs typeface="TH SarabunPSK" panose="020B0500040200020003" pitchFamily="34" charset="-34"/>
              </a:rPr>
              <a:t>แบบทำสอบ </a:t>
            </a:r>
            <a:r>
              <a:rPr lang="en-GB" sz="3200" b="1" dirty="0">
                <a:solidFill>
                  <a:srgbClr val="002060"/>
                </a:solidFill>
                <a:latin typeface="TH SarabunPSK" panose="020B0500040200020003" pitchFamily="34" charset="-34"/>
                <a:cs typeface="TH SarabunPSK" panose="020B0500040200020003" pitchFamily="34" charset="-34"/>
              </a:rPr>
              <a:t>Handwritten Digit Recognition</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Exploration data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5" name="รูปภาพ 4">
            <a:extLst>
              <a:ext uri="{FF2B5EF4-FFF2-40B4-BE49-F238E27FC236}">
                <a16:creationId xmlns:a16="http://schemas.microsoft.com/office/drawing/2014/main" id="{0D52C5E9-811B-4583-A2A0-7A24D5E36441}"/>
              </a:ext>
            </a:extLst>
          </p:cNvPr>
          <p:cNvPicPr>
            <a:picLocks noChangeAspect="1"/>
          </p:cNvPicPr>
          <p:nvPr/>
        </p:nvPicPr>
        <p:blipFill rotWithShape="1">
          <a:blip r:embed="rId8"/>
          <a:srcRect l="6339" t="38571" r="64286" b="26191"/>
          <a:stretch/>
        </p:blipFill>
        <p:spPr>
          <a:xfrm>
            <a:off x="800099" y="1690689"/>
            <a:ext cx="5794686" cy="3910011"/>
          </a:xfrm>
          <a:prstGeom prst="rect">
            <a:avLst/>
          </a:prstGeom>
        </p:spPr>
      </p:pic>
    </p:spTree>
    <p:extLst>
      <p:ext uri="{BB962C8B-B14F-4D97-AF65-F5344CB8AC3E}">
        <p14:creationId xmlns:p14="http://schemas.microsoft.com/office/powerpoint/2010/main" val="3399936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US" sz="3200" b="1" dirty="0">
                <a:solidFill>
                  <a:srgbClr val="002060"/>
                </a:solidFill>
                <a:latin typeface="TH SarabunPSK" panose="020B0500040200020003" pitchFamily="34" charset="-34"/>
                <a:cs typeface="TH SarabunPSK" panose="020B0500040200020003" pitchFamily="34" charset="-34"/>
              </a:rPr>
              <a:t>3.2 </a:t>
            </a:r>
            <a:r>
              <a:rPr lang="th-TH" sz="3200" b="1" dirty="0">
                <a:solidFill>
                  <a:srgbClr val="002060"/>
                </a:solidFill>
                <a:latin typeface="TH SarabunPSK" panose="020B0500040200020003" pitchFamily="34" charset="-34"/>
                <a:cs typeface="TH SarabunPSK" panose="020B0500040200020003" pitchFamily="34" charset="-34"/>
              </a:rPr>
              <a:t>แบบทำสอบ </a:t>
            </a:r>
            <a:r>
              <a:rPr lang="en-GB" sz="3200" b="1" dirty="0">
                <a:solidFill>
                  <a:srgbClr val="002060"/>
                </a:solidFill>
                <a:latin typeface="TH SarabunPSK" panose="020B0500040200020003" pitchFamily="34" charset="-34"/>
                <a:cs typeface="TH SarabunPSK" panose="020B0500040200020003" pitchFamily="34" charset="-34"/>
              </a:rPr>
              <a:t>Handwritten Digit Recognition</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Normalization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9" name="ชื่อเรื่อง 1">
            <a:extLst>
              <a:ext uri="{FF2B5EF4-FFF2-40B4-BE49-F238E27FC236}">
                <a16:creationId xmlns:a16="http://schemas.microsoft.com/office/drawing/2014/main" id="{B778A944-24E8-47D1-9FFF-F5C40B46959D}"/>
              </a:ext>
            </a:extLst>
          </p:cNvPr>
          <p:cNvSpPr txBox="1">
            <a:spLocks/>
          </p:cNvSpPr>
          <p:nvPr/>
        </p:nvSpPr>
        <p:spPr>
          <a:xfrm>
            <a:off x="460375" y="3265751"/>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Print image after Normalization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5" name="รูปภาพ 4">
            <a:extLst>
              <a:ext uri="{FF2B5EF4-FFF2-40B4-BE49-F238E27FC236}">
                <a16:creationId xmlns:a16="http://schemas.microsoft.com/office/drawing/2014/main" id="{7E4C4DD8-4959-4CB8-A5D6-DB1231007A0B}"/>
              </a:ext>
            </a:extLst>
          </p:cNvPr>
          <p:cNvPicPr>
            <a:picLocks noChangeAspect="1"/>
          </p:cNvPicPr>
          <p:nvPr/>
        </p:nvPicPr>
        <p:blipFill rotWithShape="1">
          <a:blip r:embed="rId8"/>
          <a:srcRect l="5034" t="44203" r="73929" b="48667"/>
          <a:stretch/>
        </p:blipFill>
        <p:spPr>
          <a:xfrm>
            <a:off x="735806" y="1825624"/>
            <a:ext cx="5155010" cy="982889"/>
          </a:xfrm>
          <a:prstGeom prst="rect">
            <a:avLst/>
          </a:prstGeom>
        </p:spPr>
      </p:pic>
      <p:pic>
        <p:nvPicPr>
          <p:cNvPr id="9" name="รูปภาพ 8">
            <a:extLst>
              <a:ext uri="{FF2B5EF4-FFF2-40B4-BE49-F238E27FC236}">
                <a16:creationId xmlns:a16="http://schemas.microsoft.com/office/drawing/2014/main" id="{DC174AF4-9556-4F45-A324-677566054B74}"/>
              </a:ext>
            </a:extLst>
          </p:cNvPr>
          <p:cNvPicPr>
            <a:picLocks noChangeAspect="1"/>
          </p:cNvPicPr>
          <p:nvPr/>
        </p:nvPicPr>
        <p:blipFill rotWithShape="1">
          <a:blip r:embed="rId8"/>
          <a:srcRect l="5898" t="53388" r="76117" b="41943"/>
          <a:stretch/>
        </p:blipFill>
        <p:spPr>
          <a:xfrm>
            <a:off x="1077686" y="4637314"/>
            <a:ext cx="5037265" cy="735543"/>
          </a:xfrm>
          <a:prstGeom prst="rect">
            <a:avLst/>
          </a:prstGeom>
        </p:spPr>
      </p:pic>
    </p:spTree>
    <p:extLst>
      <p:ext uri="{BB962C8B-B14F-4D97-AF65-F5344CB8AC3E}">
        <p14:creationId xmlns:p14="http://schemas.microsoft.com/office/powerpoint/2010/main" val="33242451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US" sz="3200" b="1" dirty="0">
                <a:solidFill>
                  <a:srgbClr val="002060"/>
                </a:solidFill>
                <a:latin typeface="TH SarabunPSK" panose="020B0500040200020003" pitchFamily="34" charset="-34"/>
                <a:cs typeface="TH SarabunPSK" panose="020B0500040200020003" pitchFamily="34" charset="-34"/>
              </a:rPr>
              <a:t>3.2 </a:t>
            </a:r>
            <a:r>
              <a:rPr lang="th-TH" sz="3200" b="1" dirty="0">
                <a:solidFill>
                  <a:srgbClr val="002060"/>
                </a:solidFill>
                <a:latin typeface="TH SarabunPSK" panose="020B0500040200020003" pitchFamily="34" charset="-34"/>
                <a:cs typeface="TH SarabunPSK" panose="020B0500040200020003" pitchFamily="34" charset="-34"/>
              </a:rPr>
              <a:t>แบบทำสอบ </a:t>
            </a:r>
            <a:r>
              <a:rPr lang="en-GB" sz="3200" b="1" dirty="0">
                <a:solidFill>
                  <a:srgbClr val="002060"/>
                </a:solidFill>
                <a:latin typeface="TH SarabunPSK" panose="020B0500040200020003" pitchFamily="34" charset="-34"/>
                <a:cs typeface="TH SarabunPSK" panose="020B0500040200020003" pitchFamily="34" charset="-34"/>
              </a:rPr>
              <a:t>Handwritten Digit Recognition</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Show feature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6" name="รูปภาพ 5">
            <a:extLst>
              <a:ext uri="{FF2B5EF4-FFF2-40B4-BE49-F238E27FC236}">
                <a16:creationId xmlns:a16="http://schemas.microsoft.com/office/drawing/2014/main" id="{9C9CB158-9F9D-4560-BBA1-9D47F460C3BD}"/>
              </a:ext>
            </a:extLst>
          </p:cNvPr>
          <p:cNvPicPr>
            <a:picLocks noChangeAspect="1"/>
          </p:cNvPicPr>
          <p:nvPr/>
        </p:nvPicPr>
        <p:blipFill rotWithShape="1">
          <a:blip r:embed="rId8"/>
          <a:srcRect l="5624" t="37581" r="52269" b="33973"/>
          <a:stretch/>
        </p:blipFill>
        <p:spPr>
          <a:xfrm>
            <a:off x="460375" y="1825625"/>
            <a:ext cx="6918626" cy="2628901"/>
          </a:xfrm>
          <a:prstGeom prst="rect">
            <a:avLst/>
          </a:prstGeom>
        </p:spPr>
      </p:pic>
      <p:pic>
        <p:nvPicPr>
          <p:cNvPr id="8" name="รูปภาพ 7">
            <a:extLst>
              <a:ext uri="{FF2B5EF4-FFF2-40B4-BE49-F238E27FC236}">
                <a16:creationId xmlns:a16="http://schemas.microsoft.com/office/drawing/2014/main" id="{F9EBAEE9-7FB6-418A-B987-8B449CD8C9DD}"/>
              </a:ext>
            </a:extLst>
          </p:cNvPr>
          <p:cNvPicPr>
            <a:picLocks noChangeAspect="1"/>
          </p:cNvPicPr>
          <p:nvPr/>
        </p:nvPicPr>
        <p:blipFill rotWithShape="1">
          <a:blip r:embed="rId9"/>
          <a:srcRect l="5035" t="45428" r="64643" b="27439"/>
          <a:stretch/>
        </p:blipFill>
        <p:spPr>
          <a:xfrm>
            <a:off x="611754" y="4617941"/>
            <a:ext cx="2772682" cy="1395607"/>
          </a:xfrm>
          <a:prstGeom prst="rect">
            <a:avLst/>
          </a:prstGeom>
        </p:spPr>
      </p:pic>
    </p:spTree>
    <p:extLst>
      <p:ext uri="{BB962C8B-B14F-4D97-AF65-F5344CB8AC3E}">
        <p14:creationId xmlns:p14="http://schemas.microsoft.com/office/powerpoint/2010/main" val="41933463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US" sz="3200" b="1" dirty="0">
                <a:solidFill>
                  <a:srgbClr val="002060"/>
                </a:solidFill>
                <a:latin typeface="TH SarabunPSK" panose="020B0500040200020003" pitchFamily="34" charset="-34"/>
                <a:cs typeface="TH SarabunPSK" panose="020B0500040200020003" pitchFamily="34" charset="-34"/>
              </a:rPr>
              <a:t>3.2 </a:t>
            </a:r>
            <a:r>
              <a:rPr lang="th-TH" sz="3200" b="1" dirty="0">
                <a:solidFill>
                  <a:srgbClr val="002060"/>
                </a:solidFill>
                <a:latin typeface="TH SarabunPSK" panose="020B0500040200020003" pitchFamily="34" charset="-34"/>
                <a:cs typeface="TH SarabunPSK" panose="020B0500040200020003" pitchFamily="34" charset="-34"/>
              </a:rPr>
              <a:t>แบบทำสอบ </a:t>
            </a:r>
            <a:r>
              <a:rPr lang="en-GB" sz="3200" b="1" dirty="0">
                <a:solidFill>
                  <a:srgbClr val="002060"/>
                </a:solidFill>
                <a:latin typeface="TH SarabunPSK" panose="020B0500040200020003" pitchFamily="34" charset="-34"/>
                <a:cs typeface="TH SarabunPSK" panose="020B0500040200020003" pitchFamily="34" charset="-34"/>
              </a:rPr>
              <a:t>Handwritten Digit Recognition</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Create Model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6" name="รูปภาพ 5">
            <a:extLst>
              <a:ext uri="{FF2B5EF4-FFF2-40B4-BE49-F238E27FC236}">
                <a16:creationId xmlns:a16="http://schemas.microsoft.com/office/drawing/2014/main" id="{CE23DAC9-8441-4116-B07A-050412A71495}"/>
              </a:ext>
            </a:extLst>
          </p:cNvPr>
          <p:cNvPicPr>
            <a:picLocks noChangeAspect="1"/>
          </p:cNvPicPr>
          <p:nvPr/>
        </p:nvPicPr>
        <p:blipFill rotWithShape="1">
          <a:blip r:embed="rId8"/>
          <a:srcRect l="6134" t="64159" r="69465" b="27635"/>
          <a:stretch/>
        </p:blipFill>
        <p:spPr>
          <a:xfrm>
            <a:off x="628649" y="1941388"/>
            <a:ext cx="5705414" cy="1079398"/>
          </a:xfrm>
          <a:prstGeom prst="rect">
            <a:avLst/>
          </a:prstGeom>
        </p:spPr>
      </p:pic>
      <p:sp>
        <p:nvSpPr>
          <p:cNvPr id="18" name="ชื่อเรื่อง 1">
            <a:extLst>
              <a:ext uri="{FF2B5EF4-FFF2-40B4-BE49-F238E27FC236}">
                <a16:creationId xmlns:a16="http://schemas.microsoft.com/office/drawing/2014/main" id="{0FD244A5-696E-4F07-B171-720C497346E9}"/>
              </a:ext>
            </a:extLst>
          </p:cNvPr>
          <p:cNvSpPr txBox="1">
            <a:spLocks/>
          </p:cNvSpPr>
          <p:nvPr/>
        </p:nvSpPr>
        <p:spPr>
          <a:xfrm>
            <a:off x="460373" y="3425751"/>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Compile  Model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8" name="รูปภาพ 7">
            <a:extLst>
              <a:ext uri="{FF2B5EF4-FFF2-40B4-BE49-F238E27FC236}">
                <a16:creationId xmlns:a16="http://schemas.microsoft.com/office/drawing/2014/main" id="{3C50B4C1-2B82-4699-9BD0-CEA06F7900F9}"/>
              </a:ext>
            </a:extLst>
          </p:cNvPr>
          <p:cNvPicPr>
            <a:picLocks noChangeAspect="1"/>
          </p:cNvPicPr>
          <p:nvPr/>
        </p:nvPicPr>
        <p:blipFill rotWithShape="1">
          <a:blip r:embed="rId9"/>
          <a:srcRect l="5549" t="49049" r="71610" b="42064"/>
          <a:stretch/>
        </p:blipFill>
        <p:spPr>
          <a:xfrm>
            <a:off x="751114" y="4296230"/>
            <a:ext cx="5437416" cy="1190170"/>
          </a:xfrm>
          <a:prstGeom prst="rect">
            <a:avLst/>
          </a:prstGeom>
        </p:spPr>
      </p:pic>
    </p:spTree>
    <p:extLst>
      <p:ext uri="{BB962C8B-B14F-4D97-AF65-F5344CB8AC3E}">
        <p14:creationId xmlns:p14="http://schemas.microsoft.com/office/powerpoint/2010/main" val="2924077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US" sz="3200" b="1" dirty="0">
                <a:solidFill>
                  <a:srgbClr val="002060"/>
                </a:solidFill>
                <a:latin typeface="TH SarabunPSK" panose="020B0500040200020003" pitchFamily="34" charset="-34"/>
                <a:cs typeface="TH SarabunPSK" panose="020B0500040200020003" pitchFamily="34" charset="-34"/>
              </a:rPr>
              <a:t>3.2 </a:t>
            </a:r>
            <a:r>
              <a:rPr lang="th-TH" sz="3200" b="1" dirty="0">
                <a:solidFill>
                  <a:srgbClr val="002060"/>
                </a:solidFill>
                <a:latin typeface="TH SarabunPSK" panose="020B0500040200020003" pitchFamily="34" charset="-34"/>
                <a:cs typeface="TH SarabunPSK" panose="020B0500040200020003" pitchFamily="34" charset="-34"/>
              </a:rPr>
              <a:t>แบบทำสอบ </a:t>
            </a:r>
            <a:r>
              <a:rPr lang="en-GB" sz="3200" b="1" dirty="0">
                <a:solidFill>
                  <a:srgbClr val="002060"/>
                </a:solidFill>
                <a:latin typeface="TH SarabunPSK" panose="020B0500040200020003" pitchFamily="34" charset="-34"/>
                <a:cs typeface="TH SarabunPSK" panose="020B0500040200020003" pitchFamily="34" charset="-34"/>
              </a:rPr>
              <a:t>Handwritten Digit Recognition</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6" name="ตัวแทนเนื้อหา 2">
            <a:extLst>
              <a:ext uri="{FF2B5EF4-FFF2-40B4-BE49-F238E27FC236}">
                <a16:creationId xmlns:a16="http://schemas.microsoft.com/office/drawing/2014/main" id="{2A2C3255-34B4-4C9C-ADA6-CCCB99722396}"/>
              </a:ext>
            </a:extLst>
          </p:cNvPr>
          <p:cNvSpPr>
            <a:spLocks noGrp="1"/>
          </p:cNvSpPr>
          <p:nvPr>
            <p:ph idx="1"/>
          </p:nvPr>
        </p:nvSpPr>
        <p:spPr>
          <a:xfrm>
            <a:off x="628649" y="1825625"/>
            <a:ext cx="8371351" cy="4351338"/>
          </a:xfrm>
        </p:spPr>
        <p:txBody>
          <a:bodyPr>
            <a:normAutofit/>
          </a:bodyPr>
          <a:lstStyle/>
          <a:p>
            <a:pPr marL="0" indent="0">
              <a:buNone/>
            </a:pPr>
            <a:r>
              <a:rPr lang="en-US" sz="3200" dirty="0">
                <a:latin typeface="TH SarabunPSK" panose="020B0500040200020003" pitchFamily="34" charset="-34"/>
                <a:cs typeface="TH SarabunPSK" panose="020B0500040200020003" pitchFamily="34" charset="-34"/>
              </a:rPr>
              <a:t>	</a:t>
            </a:r>
            <a:endParaRPr lang="th-TH" sz="3200" dirty="0">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Train Model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18" name="ชื่อเรื่อง 1">
            <a:extLst>
              <a:ext uri="{FF2B5EF4-FFF2-40B4-BE49-F238E27FC236}">
                <a16:creationId xmlns:a16="http://schemas.microsoft.com/office/drawing/2014/main" id="{0FD244A5-696E-4F07-B171-720C497346E9}"/>
              </a:ext>
            </a:extLst>
          </p:cNvPr>
          <p:cNvSpPr txBox="1">
            <a:spLocks/>
          </p:cNvSpPr>
          <p:nvPr/>
        </p:nvSpPr>
        <p:spPr>
          <a:xfrm>
            <a:off x="460373" y="3425751"/>
            <a:ext cx="8539626" cy="735543"/>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Test  Model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9" name="รูปภาพ 8">
            <a:extLst>
              <a:ext uri="{FF2B5EF4-FFF2-40B4-BE49-F238E27FC236}">
                <a16:creationId xmlns:a16="http://schemas.microsoft.com/office/drawing/2014/main" id="{5981DDF1-23B4-4DE0-9CE2-85035F993301}"/>
              </a:ext>
            </a:extLst>
          </p:cNvPr>
          <p:cNvPicPr>
            <a:picLocks noChangeAspect="1"/>
          </p:cNvPicPr>
          <p:nvPr/>
        </p:nvPicPr>
        <p:blipFill rotWithShape="1">
          <a:blip r:embed="rId8"/>
          <a:srcRect l="6875" t="38889" r="71071" b="54634"/>
          <a:stretch/>
        </p:blipFill>
        <p:spPr>
          <a:xfrm>
            <a:off x="628648" y="1832182"/>
            <a:ext cx="5466319" cy="903006"/>
          </a:xfrm>
          <a:prstGeom prst="rect">
            <a:avLst/>
          </a:prstGeom>
        </p:spPr>
      </p:pic>
      <p:pic>
        <p:nvPicPr>
          <p:cNvPr id="11" name="รูปภาพ 10">
            <a:extLst>
              <a:ext uri="{FF2B5EF4-FFF2-40B4-BE49-F238E27FC236}">
                <a16:creationId xmlns:a16="http://schemas.microsoft.com/office/drawing/2014/main" id="{C131707E-E044-4A0B-9733-6C2422300F85}"/>
              </a:ext>
            </a:extLst>
          </p:cNvPr>
          <p:cNvPicPr>
            <a:picLocks noChangeAspect="1"/>
          </p:cNvPicPr>
          <p:nvPr/>
        </p:nvPicPr>
        <p:blipFill rotWithShape="1">
          <a:blip r:embed="rId9"/>
          <a:srcRect l="5035" t="62888" r="72500" b="31534"/>
          <a:stretch/>
        </p:blipFill>
        <p:spPr>
          <a:xfrm>
            <a:off x="184731" y="4335314"/>
            <a:ext cx="6901869" cy="963859"/>
          </a:xfrm>
          <a:prstGeom prst="rect">
            <a:avLst/>
          </a:prstGeom>
        </p:spPr>
      </p:pic>
    </p:spTree>
    <p:extLst>
      <p:ext uri="{BB962C8B-B14F-4D97-AF65-F5344CB8AC3E}">
        <p14:creationId xmlns:p14="http://schemas.microsoft.com/office/powerpoint/2010/main" val="3551215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en-US" sz="3200" b="1" dirty="0">
                <a:solidFill>
                  <a:srgbClr val="002060"/>
                </a:solidFill>
                <a:latin typeface="TH SarabunPSK" panose="020B0500040200020003" pitchFamily="34" charset="-34"/>
                <a:cs typeface="TH SarabunPSK" panose="020B0500040200020003" pitchFamily="34" charset="-34"/>
              </a:rPr>
              <a:t>3.2 </a:t>
            </a:r>
            <a:r>
              <a:rPr lang="th-TH" sz="3200" b="1" dirty="0">
                <a:solidFill>
                  <a:srgbClr val="002060"/>
                </a:solidFill>
                <a:latin typeface="TH SarabunPSK" panose="020B0500040200020003" pitchFamily="34" charset="-34"/>
                <a:cs typeface="TH SarabunPSK" panose="020B0500040200020003" pitchFamily="34" charset="-34"/>
              </a:rPr>
              <a:t>แบบทำสอบ </a:t>
            </a:r>
            <a:r>
              <a:rPr lang="en-GB" sz="3200" b="1" dirty="0">
                <a:solidFill>
                  <a:srgbClr val="002060"/>
                </a:solidFill>
                <a:latin typeface="TH SarabunPSK" panose="020B0500040200020003" pitchFamily="34" charset="-34"/>
                <a:cs typeface="TH SarabunPSK" panose="020B0500040200020003" pitchFamily="34" charset="-34"/>
              </a:rPr>
              <a:t>Handwritten Digit Recognition</a:t>
            </a:r>
            <a:endParaRPr lang="th-TH" sz="3200" b="1" dirty="0">
              <a:solidFill>
                <a:srgbClr val="002060"/>
              </a:solidFill>
              <a:latin typeface="TH SarabunPSK" panose="020B0500040200020003" pitchFamily="34" charset="-34"/>
              <a:cs typeface="TH SarabunPSK" panose="020B0500040200020003" pitchFamily="34" charset="-34"/>
            </a:endParaRP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55146"/>
            <a:ext cx="8539626"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Create Final Model ⏰</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7" name="รูปภาพ 6">
            <a:extLst>
              <a:ext uri="{FF2B5EF4-FFF2-40B4-BE49-F238E27FC236}">
                <a16:creationId xmlns:a16="http://schemas.microsoft.com/office/drawing/2014/main" id="{45A041AF-D108-4988-9E0E-D7758FD05AF4}"/>
              </a:ext>
            </a:extLst>
          </p:cNvPr>
          <p:cNvPicPr>
            <a:picLocks noChangeAspect="1"/>
          </p:cNvPicPr>
          <p:nvPr/>
        </p:nvPicPr>
        <p:blipFill rotWithShape="1">
          <a:blip r:embed="rId8"/>
          <a:srcRect l="5998" t="34089" r="60968" b="25403"/>
          <a:stretch/>
        </p:blipFill>
        <p:spPr>
          <a:xfrm>
            <a:off x="640962" y="1808540"/>
            <a:ext cx="6217037" cy="4288436"/>
          </a:xfrm>
          <a:prstGeom prst="rect">
            <a:avLst/>
          </a:prstGeom>
        </p:spPr>
      </p:pic>
    </p:spTree>
    <p:extLst>
      <p:ext uri="{BB962C8B-B14F-4D97-AF65-F5344CB8AC3E}">
        <p14:creationId xmlns:p14="http://schemas.microsoft.com/office/powerpoint/2010/main" val="7331412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6" y="90626"/>
            <a:ext cx="6816093"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สรุป</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2" name="ตัวแทนเนื้อหา 2">
            <a:extLst>
              <a:ext uri="{FF2B5EF4-FFF2-40B4-BE49-F238E27FC236}">
                <a16:creationId xmlns:a16="http://schemas.microsoft.com/office/drawing/2014/main" id="{ED99B8B3-2EB0-4853-8548-9D741512866D}"/>
              </a:ext>
            </a:extLst>
          </p:cNvPr>
          <p:cNvSpPr>
            <a:spLocks noGrp="1"/>
          </p:cNvSpPr>
          <p:nvPr>
            <p:ph idx="1"/>
          </p:nvPr>
        </p:nvSpPr>
        <p:spPr>
          <a:xfrm>
            <a:off x="460375" y="1396775"/>
            <a:ext cx="8371351" cy="4351338"/>
          </a:xfrm>
        </p:spPr>
        <p:txBody>
          <a:bodyPr>
            <a:normAutofit/>
          </a:bodyPr>
          <a:lstStyle/>
          <a:p>
            <a:pPr marL="0" indent="0" algn="thaiDist">
              <a:buNone/>
            </a:pPr>
            <a:r>
              <a:rPr lang="th-TH" sz="3200" dirty="0">
                <a:latin typeface="TH SarabunPSK" panose="020B0500040200020003" pitchFamily="34" charset="-34"/>
                <a:cs typeface="TH SarabunPSK" panose="020B0500040200020003" pitchFamily="34" charset="-34"/>
              </a:rPr>
              <a:t>	</a:t>
            </a:r>
            <a:r>
              <a:rPr lang="th-TH" sz="3200" dirty="0">
                <a:solidFill>
                  <a:schemeClr val="accent1">
                    <a:lumMod val="50000"/>
                  </a:schemeClr>
                </a:solidFill>
                <a:latin typeface="TH SarabunPSK" panose="020B0500040200020003" pitchFamily="34" charset="-34"/>
                <a:cs typeface="TH SarabunPSK" panose="020B0500040200020003" pitchFamily="34" charset="-34"/>
              </a:rPr>
              <a:t>บทนี้เราได้ฝึกทำโครงข่ายประสาทเทียมที่มีจำนวนมากกว่า </a:t>
            </a:r>
            <a:r>
              <a:rPr lang="en-US" sz="3200" dirty="0">
                <a:solidFill>
                  <a:schemeClr val="accent1">
                    <a:lumMod val="50000"/>
                  </a:schemeClr>
                </a:solidFill>
                <a:latin typeface="TH SarabunPSK" panose="020B0500040200020003" pitchFamily="34" charset="-34"/>
                <a:cs typeface="TH SarabunPSK" panose="020B0500040200020003" pitchFamily="34" charset="-34"/>
              </a:rPr>
              <a:t>1 </a:t>
            </a:r>
            <a:r>
              <a:rPr lang="th-TH" sz="3200" dirty="0">
                <a:solidFill>
                  <a:schemeClr val="accent1">
                    <a:lumMod val="50000"/>
                  </a:schemeClr>
                </a:solidFill>
                <a:latin typeface="TH SarabunPSK" panose="020B0500040200020003" pitchFamily="34" charset="-34"/>
                <a:cs typeface="TH SarabunPSK" panose="020B0500040200020003" pitchFamily="34" charset="-34"/>
              </a:rPr>
              <a:t>นิวรอล</a:t>
            </a:r>
          </a:p>
          <a:p>
            <a:pPr marL="0" indent="0" algn="thaiDist">
              <a:buNone/>
            </a:pPr>
            <a:r>
              <a:rPr lang="th-TH" sz="3200" dirty="0">
                <a:solidFill>
                  <a:schemeClr val="accent1">
                    <a:lumMod val="50000"/>
                  </a:schemeClr>
                </a:solidFill>
                <a:latin typeface="TH SarabunPSK" panose="020B0500040200020003" pitchFamily="34" charset="-34"/>
                <a:cs typeface="TH SarabunPSK" panose="020B0500040200020003" pitchFamily="34" charset="-34"/>
              </a:rPr>
              <a:t>ได้เรียนรู้วิธีการสร้างโครงข่ายประสาทเทียมหรือนิวรอ</a:t>
            </a:r>
            <a:r>
              <a:rPr lang="th-TH" sz="3200" dirty="0" err="1">
                <a:solidFill>
                  <a:schemeClr val="accent1">
                    <a:lumMod val="50000"/>
                  </a:schemeClr>
                </a:solidFill>
                <a:latin typeface="TH SarabunPSK" panose="020B0500040200020003" pitchFamily="34" charset="-34"/>
                <a:cs typeface="TH SarabunPSK" panose="020B0500040200020003" pitchFamily="34" charset="-34"/>
              </a:rPr>
              <a:t>ลเน็ต</a:t>
            </a:r>
            <a:r>
              <a:rPr lang="th-TH" sz="3200" dirty="0">
                <a:solidFill>
                  <a:schemeClr val="accent1">
                    <a:lumMod val="50000"/>
                  </a:schemeClr>
                </a:solidFill>
                <a:latin typeface="TH SarabunPSK" panose="020B0500040200020003" pitchFamily="34" charset="-34"/>
                <a:cs typeface="TH SarabunPSK" panose="020B0500040200020003" pitchFamily="34" charset="-34"/>
              </a:rPr>
              <a:t>เวิร์ค สำหรับการมองเห็นด้วยคอมพิวเตอร์ขั้นพื้นฐาน ความสามารถของมันค่อนข้างจำกัด </a:t>
            </a:r>
          </a:p>
          <a:p>
            <a:pPr marL="0" indent="0" algn="thaiDist">
              <a:buNone/>
            </a:pPr>
            <a:r>
              <a:rPr lang="th-TH" sz="3200" dirty="0">
                <a:solidFill>
                  <a:schemeClr val="accent1">
                    <a:lumMod val="50000"/>
                  </a:schemeClr>
                </a:solidFill>
                <a:latin typeface="TH SarabunPSK" panose="020B0500040200020003" pitchFamily="34" charset="-34"/>
                <a:cs typeface="TH SarabunPSK" panose="020B0500040200020003" pitchFamily="34" charset="-34"/>
              </a:rPr>
              <a:t>	เนื่องจากการ</a:t>
            </a:r>
            <a:r>
              <a:rPr lang="th-TH" sz="3200" dirty="0" err="1">
                <a:solidFill>
                  <a:schemeClr val="accent1">
                    <a:lumMod val="50000"/>
                  </a:schemeClr>
                </a:solidFill>
                <a:latin typeface="TH SarabunPSK" panose="020B0500040200020003" pitchFamily="34" charset="-34"/>
                <a:cs typeface="TH SarabunPSK" panose="020B0500040200020003" pitchFamily="34" charset="-34"/>
              </a:rPr>
              <a:t>เทรน</a:t>
            </a:r>
            <a:r>
              <a:rPr lang="th-TH" sz="3200" dirty="0">
                <a:solidFill>
                  <a:schemeClr val="accent1">
                    <a:lumMod val="50000"/>
                  </a:schemeClr>
                </a:solidFill>
                <a:latin typeface="TH SarabunPSK" panose="020B0500040200020003" pitchFamily="34" charset="-34"/>
                <a:cs typeface="TH SarabunPSK" panose="020B0500040200020003" pitchFamily="34" charset="-34"/>
              </a:rPr>
              <a:t>ด้วยข้อมูลภาพเฉดสีเทาขนาดเล็กแค่ </a:t>
            </a:r>
            <a:r>
              <a:rPr lang="en-US" sz="3200" dirty="0">
                <a:solidFill>
                  <a:schemeClr val="accent1">
                    <a:lumMod val="50000"/>
                  </a:schemeClr>
                </a:solidFill>
                <a:latin typeface="TH SarabunPSK" panose="020B0500040200020003" pitchFamily="34" charset="-34"/>
                <a:cs typeface="TH SarabunPSK" panose="020B0500040200020003" pitchFamily="34" charset="-34"/>
              </a:rPr>
              <a:t>28 x 28 </a:t>
            </a:r>
            <a:r>
              <a:rPr lang="th-TH" sz="3200" dirty="0">
                <a:solidFill>
                  <a:schemeClr val="accent1">
                    <a:lumMod val="50000"/>
                  </a:schemeClr>
                </a:solidFill>
                <a:latin typeface="TH SarabunPSK" panose="020B0500040200020003" pitchFamily="34" charset="-34"/>
                <a:cs typeface="TH SarabunPSK" panose="020B0500040200020003" pitchFamily="34" charset="-34"/>
              </a:rPr>
              <a:t>และวางเป็นระเบียบอยู่ตรงกลาง แต่ถือว่าเป็นการเริ่มต้นที่ดี สำหรับการเรียนต่อไป เราจะเรียนลึกลงไปอีกด้วยกระบวนการที่เรียกว่า </a:t>
            </a:r>
            <a:r>
              <a:rPr lang="en-US" sz="3200" dirty="0">
                <a:solidFill>
                  <a:schemeClr val="accent1">
                    <a:lumMod val="50000"/>
                  </a:schemeClr>
                </a:solidFill>
                <a:latin typeface="TH SarabunPSK" panose="020B0500040200020003" pitchFamily="34" charset="-34"/>
                <a:cs typeface="TH SarabunPSK" panose="020B0500040200020003" pitchFamily="34" charset="-34"/>
              </a:rPr>
              <a:t>Convolutions </a:t>
            </a:r>
            <a:r>
              <a:rPr lang="th-TH" sz="3200" dirty="0">
                <a:solidFill>
                  <a:schemeClr val="accent1">
                    <a:lumMod val="50000"/>
                  </a:schemeClr>
                </a:solidFill>
                <a:latin typeface="TH SarabunPSK" panose="020B0500040200020003" pitchFamily="34" charset="-34"/>
                <a:cs typeface="TH SarabunPSK" panose="020B0500040200020003" pitchFamily="34" charset="-34"/>
              </a:rPr>
              <a:t>ที่คุณจะได้เรียนวิธีการสร้างโมเดลที่เข้าใจลึกลงไปในรายละเอียดของภาพ</a:t>
            </a:r>
          </a:p>
        </p:txBody>
      </p:sp>
    </p:spTree>
    <p:extLst>
      <p:ext uri="{BB962C8B-B14F-4D97-AF65-F5344CB8AC3E}">
        <p14:creationId xmlns:p14="http://schemas.microsoft.com/office/powerpoint/2010/main" val="2407083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7"/>
          <p:cNvSpPr>
            <a:spLocks noChangeArrowheads="1"/>
          </p:cNvSpPr>
          <p:nvPr/>
        </p:nvSpPr>
        <p:spPr bwMode="auto">
          <a:xfrm>
            <a:off x="107502" y="-724321"/>
            <a:ext cx="8928996" cy="2308324"/>
          </a:xfrm>
          <a:prstGeom prst="rect">
            <a:avLst/>
          </a:prstGeom>
          <a:noFill/>
          <a:ln w="9525">
            <a:noFill/>
            <a:miter lim="800000"/>
            <a:headEnd/>
            <a:tailEnd/>
          </a:ln>
          <a:effectLst/>
        </p:spPr>
        <p:txBody>
          <a:bodyPr vert="horz" wrap="square" lIns="91440" tIns="45720" rIns="91440" bIns="45720" numCol="1" anchor="ctr" anchorCtr="0" compatLnSpc="1">
            <a:spAutoFit/>
          </a:bodyPr>
          <a:lstStyle/>
          <a:p>
            <a:pPr marL="0" marR="0" lvl="0" indent="0" algn="ctr" defTabSz="914400" rtl="0" eaLnBrk="1" fontAlgn="base" latinLnBrk="0" hangingPunct="1">
              <a:spcBef>
                <a:spcPct val="0"/>
              </a:spcBef>
              <a:spcAft>
                <a:spcPct val="0"/>
              </a:spcAft>
              <a:buClrTx/>
              <a:buSzTx/>
              <a:buFontTx/>
              <a:buNone/>
              <a:tabLst/>
            </a:pPr>
            <a:endParaRPr kumimoji="0" lang="de-DE" sz="3600" b="1" i="0" u="none" strike="noStrike" normalizeH="0" baseline="0" dirty="0">
              <a:solidFill>
                <a:schemeClr val="tx2"/>
              </a:solidFill>
              <a:effectLst>
                <a:glow rad="101600">
                  <a:schemeClr val="accent5">
                    <a:satMod val="175000"/>
                    <a:alpha val="40000"/>
                  </a:schemeClr>
                </a:glow>
              </a:effectLst>
              <a:latin typeface="Angsana New" pitchFamily="18" charset="-34"/>
              <a:cs typeface="Angsana New" pitchFamily="18" charset="-34"/>
            </a:endParaRPr>
          </a:p>
          <a:p>
            <a:pPr marL="0" marR="0" lvl="0" indent="0" algn="ctr" defTabSz="914400" rtl="0" eaLnBrk="1" fontAlgn="base" latinLnBrk="0" hangingPunct="1">
              <a:spcBef>
                <a:spcPct val="0"/>
              </a:spcBef>
              <a:spcAft>
                <a:spcPct val="0"/>
              </a:spcAft>
              <a:buClrTx/>
              <a:buSzTx/>
              <a:buFontTx/>
              <a:buNone/>
              <a:tabLst/>
            </a:pPr>
            <a:endParaRPr lang="de-DE" sz="3600" b="1" dirty="0">
              <a:solidFill>
                <a:schemeClr val="tx2"/>
              </a:solidFill>
              <a:effectLst>
                <a:glow rad="101600">
                  <a:schemeClr val="accent5">
                    <a:satMod val="175000"/>
                    <a:alpha val="40000"/>
                  </a:schemeClr>
                </a:glow>
              </a:effectLst>
              <a:latin typeface="Angsana New" pitchFamily="18" charset="-34"/>
              <a:cs typeface="Angsana New" pitchFamily="18" charset="-34"/>
            </a:endParaRPr>
          </a:p>
          <a:p>
            <a:pPr marL="0" marR="0" lvl="0" indent="0" algn="ctr" defTabSz="914400" rtl="0" eaLnBrk="1" fontAlgn="base" latinLnBrk="0" hangingPunct="1">
              <a:spcBef>
                <a:spcPct val="0"/>
              </a:spcBef>
              <a:spcAft>
                <a:spcPct val="0"/>
              </a:spcAft>
              <a:buClrTx/>
              <a:buSzTx/>
              <a:buFontTx/>
              <a:buNone/>
              <a:tabLst/>
            </a:pPr>
            <a:endParaRPr kumimoji="0" lang="de-DE" sz="3600" b="1" i="0" u="none" strike="noStrike" normalizeH="0" baseline="0" dirty="0">
              <a:solidFill>
                <a:schemeClr val="tx2"/>
              </a:solidFill>
              <a:effectLst>
                <a:glow rad="101600">
                  <a:schemeClr val="accent5">
                    <a:satMod val="175000"/>
                    <a:alpha val="40000"/>
                  </a:schemeClr>
                </a:glow>
              </a:effectLst>
              <a:latin typeface="Angsana New" pitchFamily="18" charset="-34"/>
              <a:cs typeface="Angsana New" pitchFamily="18" charset="-34"/>
            </a:endParaRPr>
          </a:p>
          <a:p>
            <a:pPr marL="0" marR="0" lvl="0" indent="0" algn="ctr" defTabSz="914400" rtl="0" eaLnBrk="1" fontAlgn="base" latinLnBrk="0" hangingPunct="1">
              <a:spcBef>
                <a:spcPct val="0"/>
              </a:spcBef>
              <a:spcAft>
                <a:spcPct val="0"/>
              </a:spcAft>
              <a:buClrTx/>
              <a:buSzTx/>
              <a:buFontTx/>
              <a:buNone/>
              <a:tabLst/>
            </a:pPr>
            <a:endParaRPr kumimoji="0" lang="de-DE" sz="3600" b="1" i="0" u="none" strike="noStrike" normalizeH="0" baseline="0" dirty="0">
              <a:solidFill>
                <a:schemeClr val="tx2"/>
              </a:solidFill>
              <a:effectLst>
                <a:glow rad="101600">
                  <a:schemeClr val="accent5">
                    <a:satMod val="175000"/>
                    <a:alpha val="40000"/>
                  </a:schemeClr>
                </a:glow>
              </a:effectLst>
              <a:latin typeface="Angsana New" pitchFamily="18" charset="-34"/>
              <a:cs typeface="Angsana New" pitchFamily="18" charset="-34"/>
            </a:endParaRPr>
          </a:p>
        </p:txBody>
      </p:sp>
      <p:pic>
        <p:nvPicPr>
          <p:cNvPr id="27" name="Picture 26"/>
          <p:cNvPicPr>
            <a:picLocks noChangeAspect="1"/>
          </p:cNvPicPr>
          <p:nvPr/>
        </p:nvPicPr>
        <p:blipFill rotWithShape="1">
          <a:blip r:embed="rId2"/>
          <a:srcRect l="55954" t="43408" r="41599" b="45749"/>
          <a:stretch/>
        </p:blipFill>
        <p:spPr>
          <a:xfrm>
            <a:off x="-12268" y="3301800"/>
            <a:ext cx="9154578" cy="3578239"/>
          </a:xfrm>
          <a:prstGeom prst="rect">
            <a:avLst/>
          </a:prstGeom>
        </p:spPr>
      </p:pic>
      <p:pic>
        <p:nvPicPr>
          <p:cNvPr id="28" name="Picture 27"/>
          <p:cNvPicPr>
            <a:picLocks noChangeAspect="1"/>
          </p:cNvPicPr>
          <p:nvPr/>
        </p:nvPicPr>
        <p:blipFill rotWithShape="1">
          <a:blip r:embed="rId3">
            <a:duotone>
              <a:prstClr val="black"/>
              <a:srgbClr val="00B0F0">
                <a:tint val="45000"/>
                <a:satMod val="400000"/>
              </a:srgbClr>
            </a:duotone>
            <a:extLst>
              <a:ext uri="{BEBA8EAE-BF5A-486C-A8C5-ECC9F3942E4B}">
                <a14:imgProps xmlns:a14="http://schemas.microsoft.com/office/drawing/2010/main">
                  <a14:imgLayer r:embed="rId4">
                    <a14:imgEffect>
                      <a14:colorTemperature colorTemp="5300"/>
                    </a14:imgEffect>
                  </a14:imgLayer>
                </a14:imgProps>
              </a:ext>
            </a:extLst>
          </a:blip>
          <a:srcRect l="50001" t="19394" r="39925" b="67452"/>
          <a:stretch/>
        </p:blipFill>
        <p:spPr>
          <a:xfrm>
            <a:off x="-4559" y="3364334"/>
            <a:ext cx="9155160" cy="1363968"/>
          </a:xfrm>
          <a:prstGeom prst="rect">
            <a:avLst/>
          </a:prstGeom>
        </p:spPr>
      </p:pic>
      <p:pic>
        <p:nvPicPr>
          <p:cNvPr id="31" name="Picture 30"/>
          <p:cNvPicPr>
            <a:picLocks noChangeAspect="1"/>
          </p:cNvPicPr>
          <p:nvPr/>
        </p:nvPicPr>
        <p:blipFill rotWithShape="1">
          <a:blip r:embed="rId5">
            <a:duotone>
              <a:prstClr val="black"/>
              <a:srgbClr val="002060">
                <a:tint val="45000"/>
                <a:satMod val="400000"/>
              </a:srgbClr>
            </a:duotone>
          </a:blip>
          <a:srcRect l="80401" t="23903" r="2348" b="62953"/>
          <a:stretch/>
        </p:blipFill>
        <p:spPr>
          <a:xfrm flipV="1">
            <a:off x="-5141" y="4695853"/>
            <a:ext cx="9163451" cy="69468"/>
          </a:xfrm>
          <a:prstGeom prst="rect">
            <a:avLst/>
          </a:prstGeom>
        </p:spPr>
      </p:pic>
      <p:pic>
        <p:nvPicPr>
          <p:cNvPr id="33" name="Picture 32"/>
          <p:cNvPicPr>
            <a:picLocks noChangeAspect="1"/>
          </p:cNvPicPr>
          <p:nvPr/>
        </p:nvPicPr>
        <p:blipFill rotWithShape="1">
          <a:blip r:embed="rId5">
            <a:duotone>
              <a:prstClr val="black"/>
              <a:srgbClr val="002060">
                <a:tint val="45000"/>
                <a:satMod val="400000"/>
              </a:srgbClr>
            </a:duotone>
          </a:blip>
          <a:srcRect l="80401" t="23903" r="2348" b="62953"/>
          <a:stretch/>
        </p:blipFill>
        <p:spPr>
          <a:xfrm flipV="1">
            <a:off x="-3949" y="3256081"/>
            <a:ext cx="9163451" cy="45719"/>
          </a:xfrm>
          <a:prstGeom prst="rect">
            <a:avLst/>
          </a:prstGeom>
        </p:spPr>
      </p:pic>
      <p:pic>
        <p:nvPicPr>
          <p:cNvPr id="37" name="Picture 2"/>
          <p:cNvPicPr>
            <a:picLocks noChangeAspect="1" noChangeArrowheads="1"/>
          </p:cNvPicPr>
          <p:nvPr/>
        </p:nvPicPr>
        <p:blipFill>
          <a:blip r:embed="rId6" cstate="print">
            <a:duotone>
              <a:schemeClr val="accent2">
                <a:shade val="45000"/>
                <a:satMod val="135000"/>
              </a:schemeClr>
              <a:prstClr val="white"/>
            </a:duotone>
          </a:blip>
          <a:srcRect l="17245" r="15365"/>
          <a:stretch>
            <a:fillRect/>
          </a:stretch>
        </p:blipFill>
        <p:spPr bwMode="auto">
          <a:xfrm>
            <a:off x="1115616" y="3425562"/>
            <a:ext cx="7486619" cy="1221338"/>
          </a:xfrm>
          <a:prstGeom prst="rect">
            <a:avLst/>
          </a:prstGeom>
          <a:noFill/>
          <a:ln w="9525">
            <a:noFill/>
            <a:miter lim="800000"/>
            <a:headEnd/>
            <a:tailEnd/>
          </a:ln>
          <a:effectLst/>
        </p:spPr>
      </p:pic>
      <p:pic>
        <p:nvPicPr>
          <p:cNvPr id="39" name="Picture 38"/>
          <p:cNvPicPr>
            <a:picLocks noChangeAspect="1"/>
          </p:cNvPicPr>
          <p:nvPr/>
        </p:nvPicPr>
        <p:blipFill>
          <a:blip r:embed="rId7">
            <a:duotone>
              <a:prstClr val="black"/>
              <a:schemeClr val="accent1">
                <a:tint val="45000"/>
                <a:satMod val="400000"/>
              </a:schemeClr>
            </a:duotone>
          </a:blip>
          <a:stretch>
            <a:fillRect/>
          </a:stretch>
        </p:blipFill>
        <p:spPr>
          <a:xfrm>
            <a:off x="239427" y="881239"/>
            <a:ext cx="5938019" cy="2438611"/>
          </a:xfrm>
          <a:prstGeom prst="rect">
            <a:avLst/>
          </a:prstGeom>
        </p:spPr>
      </p:pic>
      <p:pic>
        <p:nvPicPr>
          <p:cNvPr id="40" name="Picture 39"/>
          <p:cNvPicPr>
            <a:picLocks noChangeAspect="1"/>
          </p:cNvPicPr>
          <p:nvPr/>
        </p:nvPicPr>
        <p:blipFill rotWithShape="1">
          <a:blip r:embed="rId5">
            <a:duotone>
              <a:prstClr val="black"/>
              <a:srgbClr val="002060">
                <a:tint val="45000"/>
                <a:satMod val="400000"/>
              </a:srgbClr>
            </a:duotone>
          </a:blip>
          <a:srcRect l="80401" t="23903" r="2348" b="62953"/>
          <a:stretch/>
        </p:blipFill>
        <p:spPr>
          <a:xfrm flipV="1">
            <a:off x="-9726" y="3363465"/>
            <a:ext cx="9163451" cy="69468"/>
          </a:xfrm>
          <a:prstGeom prst="rect">
            <a:avLst/>
          </a:prstGeom>
        </p:spPr>
      </p:pic>
      <p:pic>
        <p:nvPicPr>
          <p:cNvPr id="2" name="Picture 1"/>
          <p:cNvPicPr>
            <a:picLocks noChangeAspect="1"/>
          </p:cNvPicPr>
          <p:nvPr/>
        </p:nvPicPr>
        <p:blipFill>
          <a:blip r:embed="rId8"/>
          <a:stretch>
            <a:fillRect/>
          </a:stretch>
        </p:blipFill>
        <p:spPr>
          <a:xfrm>
            <a:off x="6438020" y="693076"/>
            <a:ext cx="2337904" cy="2337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973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strips(downRight)">
                                      <p:cBhvr>
                                        <p:cTn id="7" dur="3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65288"/>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ชุดข้อมูล </a:t>
            </a:r>
            <a:r>
              <a:rPr lang="en-GB" sz="3200" b="1" dirty="0">
                <a:solidFill>
                  <a:schemeClr val="accent5">
                    <a:lumMod val="75000"/>
                  </a:schemeClr>
                </a:solidFill>
                <a:latin typeface="TH SarabunPSK" panose="020B0500040200020003" pitchFamily="34" charset="-34"/>
                <a:cs typeface="TH SarabunPSK" panose="020B0500040200020003" pitchFamily="34" charset="-34"/>
              </a:rPr>
              <a:t>Fashion MNIST</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6" name="กล่องข้อความ 5">
            <a:extLst>
              <a:ext uri="{FF2B5EF4-FFF2-40B4-BE49-F238E27FC236}">
                <a16:creationId xmlns:a16="http://schemas.microsoft.com/office/drawing/2014/main" id="{7BA88DE1-0266-49CC-81FA-F744886D8162}"/>
              </a:ext>
            </a:extLst>
          </p:cNvPr>
          <p:cNvSpPr txBox="1"/>
          <p:nvPr/>
        </p:nvSpPr>
        <p:spPr>
          <a:xfrm>
            <a:off x="628648" y="1604639"/>
            <a:ext cx="8515351" cy="1815882"/>
          </a:xfrm>
          <a:prstGeom prst="rect">
            <a:avLst/>
          </a:prstGeom>
          <a:solidFill>
            <a:schemeClr val="accent1">
              <a:lumMod val="20000"/>
              <a:lumOff val="80000"/>
            </a:schemeClr>
          </a:solidFill>
        </p:spPr>
        <p:txBody>
          <a:bodyPr wrap="square" rtlCol="0">
            <a:spAutoFit/>
          </a:bodyPr>
          <a:lstStyle/>
          <a:p>
            <a:r>
              <a:rPr lang="th-TH" sz="2800" b="1" dirty="0">
                <a:latin typeface="TH SarabunPSK" panose="020B0500040200020003" pitchFamily="34" charset="-34"/>
                <a:cs typeface="TH SarabunPSK" panose="020B0500040200020003" pitchFamily="34" charset="-34"/>
              </a:rPr>
              <a:t>ข้อมูลภาพดิจิทัล </a:t>
            </a:r>
            <a:r>
              <a:rPr lang="th-TH" sz="2800" dirty="0">
                <a:latin typeface="TH SarabunPSK" panose="020B0500040200020003" pitchFamily="34" charset="-34"/>
                <a:cs typeface="TH SarabunPSK" panose="020B0500040200020003" pitchFamily="34" charset="-34"/>
              </a:rPr>
              <a:t>ภาพรองเท้าบูทขนาดเป็น 28</a:t>
            </a:r>
            <a:r>
              <a:rPr lang="en-GB" sz="2800" dirty="0">
                <a:latin typeface="TH SarabunPSK" panose="020B0500040200020003" pitchFamily="34" charset="-34"/>
                <a:cs typeface="TH SarabunPSK" panose="020B0500040200020003" pitchFamily="34" charset="-34"/>
              </a:rPr>
              <a:t>x28 </a:t>
            </a:r>
            <a:r>
              <a:rPr lang="th-TH" sz="2800" dirty="0">
                <a:latin typeface="TH SarabunPSK" panose="020B0500040200020003" pitchFamily="34" charset="-34"/>
                <a:cs typeface="TH SarabunPSK" panose="020B0500040200020003" pitchFamily="34" charset="-34"/>
              </a:rPr>
              <a:t>พิกเซลซึ่ง</a:t>
            </a:r>
            <a:r>
              <a:rPr lang="th-TH" sz="2800" dirty="0">
                <a:solidFill>
                  <a:srgbClr val="1F1F1F"/>
                </a:solidFill>
                <a:latin typeface="Source Sans Pro" panose="020B0503030403020204" pitchFamily="34" charset="0"/>
              </a:rPr>
              <a:t>แต่ละเม็ดพิกเซลสามารถแสดงในค่าตั้งแต่</a:t>
            </a:r>
            <a:r>
              <a:rPr lang="en-US" sz="2800" dirty="0">
                <a:solidFill>
                  <a:srgbClr val="1F1F1F"/>
                </a:solidFill>
                <a:latin typeface="Source Sans Pro" panose="020B0503030403020204" pitchFamily="34" charset="0"/>
              </a:rPr>
              <a:t> </a:t>
            </a:r>
            <a:r>
              <a:rPr lang="en-US" sz="2800" dirty="0">
                <a:solidFill>
                  <a:srgbClr val="1F1F1F"/>
                </a:solidFill>
                <a:latin typeface="TH SarabunPSK" panose="020B0500040200020003" pitchFamily="34" charset="-34"/>
                <a:cs typeface="TH SarabunPSK" panose="020B0500040200020003" pitchFamily="34" charset="-34"/>
              </a:rPr>
              <a:t>0 -</a:t>
            </a:r>
            <a:r>
              <a:rPr lang="th-TH" sz="2800" dirty="0">
                <a:solidFill>
                  <a:srgbClr val="1F1F1F"/>
                </a:solidFill>
                <a:latin typeface="TH SarabunPSK" panose="020B0500040200020003" pitchFamily="34" charset="-34"/>
                <a:cs typeface="TH SarabunPSK" panose="020B0500040200020003" pitchFamily="34" charset="-34"/>
              </a:rPr>
              <a:t>255 </a:t>
            </a:r>
            <a:r>
              <a:rPr lang="th-TH" sz="2800" dirty="0">
                <a:latin typeface="TH SarabunPSK" panose="020B0500040200020003" pitchFamily="34" charset="-34"/>
                <a:cs typeface="TH SarabunPSK" panose="020B0500040200020003" pitchFamily="34" charset="-34"/>
              </a:rPr>
              <a:t>  โดยข้อมูลภาพจะเก็บเป็นตารางเมตริกมีขนาดเท่ากับขนาดภาพ  เช่นภาพนี้โทนสีเทา ขนาด </a:t>
            </a:r>
            <a:r>
              <a:rPr lang="en-US" sz="2800" dirty="0">
                <a:latin typeface="TH SarabunPSK" panose="020B0500040200020003" pitchFamily="34" charset="-34"/>
                <a:cs typeface="TH SarabunPSK" panose="020B0500040200020003" pitchFamily="34" charset="-34"/>
              </a:rPr>
              <a:t>28 x 28 </a:t>
            </a:r>
            <a:r>
              <a:rPr lang="en-GB" sz="2800" dirty="0">
                <a:latin typeface="TH SarabunPSK" panose="020B0500040200020003" pitchFamily="34" charset="-34"/>
                <a:cs typeface="TH SarabunPSK" panose="020B0500040200020003" pitchFamily="34" charset="-34"/>
              </a:rPr>
              <a:t> </a:t>
            </a:r>
            <a:r>
              <a:rPr lang="th-TH" sz="2800" dirty="0">
                <a:latin typeface="TH SarabunPSK" panose="020B0500040200020003" pitchFamily="34" charset="-34"/>
                <a:cs typeface="TH SarabunPSK" panose="020B0500040200020003" pitchFamily="34" charset="-34"/>
              </a:rPr>
              <a:t> พิกเซลในภาพ</a:t>
            </a:r>
            <a:r>
              <a:rPr lang="th-TH" sz="2800" dirty="0" err="1">
                <a:latin typeface="TH SarabunPSK" panose="020B0500040200020003" pitchFamily="34" charset="-34"/>
                <a:cs typeface="TH SarabunPSK" panose="020B0500040200020003" pitchFamily="34" charset="-34"/>
              </a:rPr>
              <a:t>จําเป็นต้</a:t>
            </a:r>
            <a:r>
              <a:rPr lang="th-TH" sz="2800" dirty="0">
                <a:latin typeface="TH SarabunPSK" panose="020B0500040200020003" pitchFamily="34" charset="-34"/>
                <a:cs typeface="TH SarabunPSK" panose="020B0500040200020003" pitchFamily="34" charset="-34"/>
              </a:rPr>
              <a:t>องใช้เพียง 784 ไบต์ในการจัดเก็บทั้งภาพ</a:t>
            </a:r>
          </a:p>
        </p:txBody>
      </p:sp>
      <p:pic>
        <p:nvPicPr>
          <p:cNvPr id="7" name="รูปภาพ 6">
            <a:extLst>
              <a:ext uri="{FF2B5EF4-FFF2-40B4-BE49-F238E27FC236}">
                <a16:creationId xmlns:a16="http://schemas.microsoft.com/office/drawing/2014/main" id="{02E9F1B5-475F-4720-BE88-732BC4B975A8}"/>
              </a:ext>
            </a:extLst>
          </p:cNvPr>
          <p:cNvPicPr>
            <a:picLocks noChangeAspect="1"/>
          </p:cNvPicPr>
          <p:nvPr/>
        </p:nvPicPr>
        <p:blipFill rotWithShape="1">
          <a:blip r:embed="rId8"/>
          <a:srcRect l="46897" t="50000" r="22482" b="5709"/>
          <a:stretch/>
        </p:blipFill>
        <p:spPr>
          <a:xfrm>
            <a:off x="4886323" y="3429000"/>
            <a:ext cx="3594539" cy="2924503"/>
          </a:xfrm>
          <a:prstGeom prst="rect">
            <a:avLst/>
          </a:prstGeom>
        </p:spPr>
      </p:pic>
    </p:spTree>
    <p:extLst>
      <p:ext uri="{BB962C8B-B14F-4D97-AF65-F5344CB8AC3E}">
        <p14:creationId xmlns:p14="http://schemas.microsoft.com/office/powerpoint/2010/main" val="6175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65288"/>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ชุดข้อมูล </a:t>
            </a:r>
            <a:r>
              <a:rPr lang="en-GB" sz="3200" b="1" dirty="0">
                <a:solidFill>
                  <a:schemeClr val="accent5">
                    <a:lumMod val="75000"/>
                  </a:schemeClr>
                </a:solidFill>
                <a:latin typeface="TH SarabunPSK" panose="020B0500040200020003" pitchFamily="34" charset="-34"/>
                <a:cs typeface="TH SarabunPSK" panose="020B0500040200020003" pitchFamily="34" charset="-34"/>
                <a:hlinkClick r:id="rId8"/>
              </a:rPr>
              <a:t>Fashion MNIST</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sp>
        <p:nvSpPr>
          <p:cNvPr id="6" name="กล่องข้อความ 5">
            <a:extLst>
              <a:ext uri="{FF2B5EF4-FFF2-40B4-BE49-F238E27FC236}">
                <a16:creationId xmlns:a16="http://schemas.microsoft.com/office/drawing/2014/main" id="{7BA88DE1-0266-49CC-81FA-F744886D8162}"/>
              </a:ext>
            </a:extLst>
          </p:cNvPr>
          <p:cNvSpPr txBox="1"/>
          <p:nvPr/>
        </p:nvSpPr>
        <p:spPr>
          <a:xfrm>
            <a:off x="628648" y="1604639"/>
            <a:ext cx="8515351" cy="1815882"/>
          </a:xfrm>
          <a:prstGeom prst="rect">
            <a:avLst/>
          </a:prstGeom>
          <a:solidFill>
            <a:schemeClr val="accent1">
              <a:lumMod val="20000"/>
              <a:lumOff val="80000"/>
            </a:schemeClr>
          </a:solidFill>
        </p:spPr>
        <p:txBody>
          <a:bodyPr wrap="square" rtlCol="0">
            <a:spAutoFit/>
          </a:bodyPr>
          <a:lstStyle/>
          <a:p>
            <a:r>
              <a:rPr lang="th-TH" sz="2800" b="1" dirty="0">
                <a:latin typeface="TH SarabunPSK" panose="020B0500040200020003" pitchFamily="34" charset="-34"/>
                <a:cs typeface="TH SarabunPSK" panose="020B0500040200020003" pitchFamily="34" charset="-34"/>
              </a:rPr>
              <a:t>ข้อมูลภาพดิจิทัล </a:t>
            </a:r>
            <a:r>
              <a:rPr lang="th-TH" sz="2800" dirty="0">
                <a:latin typeface="TH SarabunPSK" panose="020B0500040200020003" pitchFamily="34" charset="-34"/>
                <a:cs typeface="TH SarabunPSK" panose="020B0500040200020003" pitchFamily="34" charset="-34"/>
              </a:rPr>
              <a:t>ภาพรองเท้าบูทขนาดเป็น 28</a:t>
            </a:r>
            <a:r>
              <a:rPr lang="en-GB" sz="2800" dirty="0">
                <a:latin typeface="TH SarabunPSK" panose="020B0500040200020003" pitchFamily="34" charset="-34"/>
                <a:cs typeface="TH SarabunPSK" panose="020B0500040200020003" pitchFamily="34" charset="-34"/>
              </a:rPr>
              <a:t>x28 </a:t>
            </a:r>
            <a:r>
              <a:rPr lang="th-TH" sz="2800" dirty="0">
                <a:latin typeface="TH SarabunPSK" panose="020B0500040200020003" pitchFamily="34" charset="-34"/>
                <a:cs typeface="TH SarabunPSK" panose="020B0500040200020003" pitchFamily="34" charset="-34"/>
              </a:rPr>
              <a:t>พิกเซล ซึ่ง</a:t>
            </a:r>
            <a:r>
              <a:rPr lang="th-TH" sz="2800" dirty="0">
                <a:solidFill>
                  <a:srgbClr val="1F1F1F"/>
                </a:solidFill>
                <a:latin typeface="Source Sans Pro" panose="020B0503030403020204" pitchFamily="34" charset="0"/>
              </a:rPr>
              <a:t>แต่ละเม็ดพิกเซลสามารถแสดงในค่าตั้งแต่</a:t>
            </a:r>
            <a:r>
              <a:rPr lang="en-US" sz="2800" dirty="0">
                <a:solidFill>
                  <a:srgbClr val="1F1F1F"/>
                </a:solidFill>
                <a:latin typeface="Source Sans Pro" panose="020B0503030403020204" pitchFamily="34" charset="0"/>
              </a:rPr>
              <a:t> </a:t>
            </a:r>
            <a:r>
              <a:rPr lang="en-US" sz="2800" dirty="0">
                <a:solidFill>
                  <a:srgbClr val="1F1F1F"/>
                </a:solidFill>
                <a:latin typeface="TH SarabunPSK" panose="020B0500040200020003" pitchFamily="34" charset="-34"/>
                <a:cs typeface="TH SarabunPSK" panose="020B0500040200020003" pitchFamily="34" charset="-34"/>
              </a:rPr>
              <a:t>0 -</a:t>
            </a:r>
            <a:r>
              <a:rPr lang="th-TH" sz="2800" dirty="0">
                <a:solidFill>
                  <a:srgbClr val="1F1F1F"/>
                </a:solidFill>
                <a:latin typeface="TH SarabunPSK" panose="020B0500040200020003" pitchFamily="34" charset="-34"/>
                <a:cs typeface="TH SarabunPSK" panose="020B0500040200020003" pitchFamily="34" charset="-34"/>
              </a:rPr>
              <a:t>255 </a:t>
            </a:r>
            <a:r>
              <a:rPr lang="th-TH" sz="2800" dirty="0">
                <a:latin typeface="TH SarabunPSK" panose="020B0500040200020003" pitchFamily="34" charset="-34"/>
                <a:cs typeface="TH SarabunPSK" panose="020B0500040200020003" pitchFamily="34" charset="-34"/>
              </a:rPr>
              <a:t>  โดยข้อมูลภาพจะเก็บเป็นตารางเมตริกมีขนาดเท่ากับขนาดภาพ  เช่นภาพนี้โทนสีเทา ขนาด </a:t>
            </a:r>
            <a:r>
              <a:rPr lang="en-US" sz="2800" dirty="0">
                <a:latin typeface="TH SarabunPSK" panose="020B0500040200020003" pitchFamily="34" charset="-34"/>
                <a:cs typeface="TH SarabunPSK" panose="020B0500040200020003" pitchFamily="34" charset="-34"/>
              </a:rPr>
              <a:t>28 x 28 </a:t>
            </a:r>
            <a:r>
              <a:rPr lang="en-GB" sz="2800" dirty="0">
                <a:latin typeface="TH SarabunPSK" panose="020B0500040200020003" pitchFamily="34" charset="-34"/>
                <a:cs typeface="TH SarabunPSK" panose="020B0500040200020003" pitchFamily="34" charset="-34"/>
              </a:rPr>
              <a:t> </a:t>
            </a:r>
            <a:r>
              <a:rPr lang="th-TH" sz="2800" dirty="0">
                <a:latin typeface="TH SarabunPSK" panose="020B0500040200020003" pitchFamily="34" charset="-34"/>
                <a:cs typeface="TH SarabunPSK" panose="020B0500040200020003" pitchFamily="34" charset="-34"/>
              </a:rPr>
              <a:t> พิกเซลในภาพจําเป็</a:t>
            </a:r>
            <a:r>
              <a:rPr lang="th-TH" sz="2800" dirty="0" err="1">
                <a:latin typeface="TH SarabunPSK" panose="020B0500040200020003" pitchFamily="34" charset="-34"/>
                <a:cs typeface="TH SarabunPSK" panose="020B0500040200020003" pitchFamily="34" charset="-34"/>
              </a:rPr>
              <a:t>นต้อง</a:t>
            </a:r>
            <a:r>
              <a:rPr lang="th-TH" sz="2800" dirty="0">
                <a:latin typeface="TH SarabunPSK" panose="020B0500040200020003" pitchFamily="34" charset="-34"/>
                <a:cs typeface="TH SarabunPSK" panose="020B0500040200020003" pitchFamily="34" charset="-34"/>
              </a:rPr>
              <a:t>ใช้เพียง 784 ไบต์ในการจัดเก็บทั้งภาพ</a:t>
            </a:r>
          </a:p>
        </p:txBody>
      </p:sp>
      <p:pic>
        <p:nvPicPr>
          <p:cNvPr id="5" name="รูปภาพ 4">
            <a:extLst>
              <a:ext uri="{FF2B5EF4-FFF2-40B4-BE49-F238E27FC236}">
                <a16:creationId xmlns:a16="http://schemas.microsoft.com/office/drawing/2014/main" id="{7BE04ABB-63B7-4B78-845C-BB49C2AE6A88}"/>
              </a:ext>
            </a:extLst>
          </p:cNvPr>
          <p:cNvPicPr>
            <a:picLocks noChangeAspect="1"/>
          </p:cNvPicPr>
          <p:nvPr/>
        </p:nvPicPr>
        <p:blipFill rotWithShape="1">
          <a:blip r:embed="rId9"/>
          <a:srcRect b="9694"/>
          <a:stretch/>
        </p:blipFill>
        <p:spPr>
          <a:xfrm>
            <a:off x="1697605" y="3342784"/>
            <a:ext cx="6101255" cy="3099280"/>
          </a:xfrm>
          <a:prstGeom prst="rect">
            <a:avLst/>
          </a:prstGeom>
        </p:spPr>
      </p:pic>
    </p:spTree>
    <p:extLst>
      <p:ext uri="{BB962C8B-B14F-4D97-AF65-F5344CB8AC3E}">
        <p14:creationId xmlns:p14="http://schemas.microsoft.com/office/powerpoint/2010/main" val="284691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460375" y="948523"/>
            <a:ext cx="8371352" cy="735543"/>
          </a:xfrm>
          <a:noFill/>
        </p:spPr>
        <p:txBody>
          <a:bodyPr>
            <a:normAutofit/>
          </a:bodyPr>
          <a:lstStyle/>
          <a:p>
            <a:r>
              <a:rPr lang="en-US" sz="3200" b="1" dirty="0">
                <a:solidFill>
                  <a:schemeClr val="accent5">
                    <a:lumMod val="75000"/>
                  </a:schemeClr>
                </a:solidFill>
                <a:latin typeface="TH SarabunPSK" panose="020B0500040200020003" pitchFamily="34" charset="-34"/>
                <a:cs typeface="TH SarabunPSK" panose="020B0500040200020003" pitchFamily="34" charset="-34"/>
              </a:rPr>
              <a:t>Writing code to load training data</a:t>
            </a:r>
            <a:endParaRPr lang="th-TH" sz="3200" b="1" dirty="0">
              <a:solidFill>
                <a:schemeClr val="accent5">
                  <a:lumMod val="75000"/>
                </a:schemeClr>
              </a:solidFill>
              <a:latin typeface="TH SarabunPSK" panose="020B0500040200020003" pitchFamily="34" charset="-34"/>
              <a:cs typeface="TH SarabunPSK" panose="020B0500040200020003" pitchFamily="34" charset="-34"/>
            </a:endParaRPr>
          </a:p>
        </p:txBody>
      </p:sp>
      <p:pic>
        <p:nvPicPr>
          <p:cNvPr id="8" name="รูปภาพ 7">
            <a:extLst>
              <a:ext uri="{FF2B5EF4-FFF2-40B4-BE49-F238E27FC236}">
                <a16:creationId xmlns:a16="http://schemas.microsoft.com/office/drawing/2014/main" id="{A850C1A4-8CD1-4D03-A942-7A4C7F14367C}"/>
              </a:ext>
            </a:extLst>
          </p:cNvPr>
          <p:cNvPicPr>
            <a:picLocks noChangeAspect="1"/>
          </p:cNvPicPr>
          <p:nvPr/>
        </p:nvPicPr>
        <p:blipFill rotWithShape="1">
          <a:blip r:embed="rId8"/>
          <a:srcRect l="28103" t="36360" r="11035" b="37734"/>
          <a:stretch/>
        </p:blipFill>
        <p:spPr>
          <a:xfrm>
            <a:off x="463154" y="4272110"/>
            <a:ext cx="8217693" cy="1996285"/>
          </a:xfrm>
          <a:prstGeom prst="rect">
            <a:avLst/>
          </a:prstGeom>
        </p:spPr>
      </p:pic>
      <p:sp>
        <p:nvSpPr>
          <p:cNvPr id="16" name="กล่องข้อความ 15">
            <a:extLst>
              <a:ext uri="{FF2B5EF4-FFF2-40B4-BE49-F238E27FC236}">
                <a16:creationId xmlns:a16="http://schemas.microsoft.com/office/drawing/2014/main" id="{766225B2-CE07-4E8B-BBC9-8D3C57F95F90}"/>
              </a:ext>
            </a:extLst>
          </p:cNvPr>
          <p:cNvSpPr txBox="1"/>
          <p:nvPr/>
        </p:nvSpPr>
        <p:spPr>
          <a:xfrm>
            <a:off x="428382" y="1753900"/>
            <a:ext cx="8252463" cy="954107"/>
          </a:xfrm>
          <a:prstGeom prst="rect">
            <a:avLst/>
          </a:prstGeom>
          <a:solidFill>
            <a:schemeClr val="bg1"/>
          </a:solidFill>
        </p:spPr>
        <p:txBody>
          <a:bodyPr wrap="square" rtlCol="0">
            <a:spAutoFit/>
          </a:bodyPr>
          <a:lstStyle/>
          <a:p>
            <a:r>
              <a:rPr lang="en-US" sz="2800" dirty="0" err="1">
                <a:latin typeface="TH SarabunPSK" panose="020B0500040200020003" pitchFamily="34" charset="-34"/>
                <a:cs typeface="TH SarabunPSK" panose="020B0500040200020003" pitchFamily="34" charset="-34"/>
              </a:rPr>
              <a:t>Keras</a:t>
            </a:r>
            <a:r>
              <a:rPr lang="en-US" sz="2800" dirty="0">
                <a:latin typeface="TH SarabunPSK" panose="020B0500040200020003" pitchFamily="34" charset="-34"/>
                <a:cs typeface="TH SarabunPSK" panose="020B0500040200020003" pitchFamily="34" charset="-34"/>
              </a:rPr>
              <a:t> </a:t>
            </a:r>
            <a:r>
              <a:rPr lang="th-TH" sz="2800" dirty="0">
                <a:latin typeface="TH SarabunPSK" panose="020B0500040200020003" pitchFamily="34" charset="-34"/>
                <a:cs typeface="TH SarabunPSK" panose="020B0500040200020003" pitchFamily="34" charset="-34"/>
              </a:rPr>
              <a:t>มี</a:t>
            </a:r>
            <a:r>
              <a:rPr lang="en-US" sz="2800" dirty="0">
                <a:latin typeface="TH SarabunPSK" panose="020B0500040200020003" pitchFamily="34" charset="-34"/>
                <a:cs typeface="TH SarabunPSK" panose="020B0500040200020003" pitchFamily="34" charset="-34"/>
              </a:rPr>
              <a:t> build-</a:t>
            </a:r>
            <a:r>
              <a:rPr lang="en-US" sz="2800" dirty="0" err="1">
                <a:latin typeface="TH SarabunPSK" panose="020B0500040200020003" pitchFamily="34" charset="-34"/>
                <a:cs typeface="TH SarabunPSK" panose="020B0500040200020003" pitchFamily="34" charset="-34"/>
              </a:rPr>
              <a:t>indatasets</a:t>
            </a:r>
            <a:r>
              <a:rPr lang="th-TH" sz="2800" dirty="0">
                <a:latin typeface="TH SarabunPSK" panose="020B0500040200020003" pitchFamily="34" charset="-34"/>
                <a:cs typeface="TH SarabunPSK" panose="020B0500040200020003" pitchFamily="34" charset="-34"/>
              </a:rPr>
              <a:t> เช่น ชุดข้อมูล  </a:t>
            </a:r>
            <a:r>
              <a:rPr lang="en-US" sz="2800" dirty="0" err="1">
                <a:latin typeface="TH SarabunPSK" panose="020B0500040200020003" pitchFamily="34" charset="-34"/>
                <a:cs typeface="TH SarabunPSK" panose="020B0500040200020003" pitchFamily="34" charset="-34"/>
              </a:rPr>
              <a:t>fashion_mnist</a:t>
            </a:r>
            <a:r>
              <a:rPr lang="th-TH" sz="2800" dirty="0">
                <a:latin typeface="TH SarabunPSK" panose="020B0500040200020003" pitchFamily="34" charset="-34"/>
                <a:cs typeface="TH SarabunPSK" panose="020B0500040200020003" pitchFamily="34" charset="-34"/>
              </a:rPr>
              <a:t> เราสามารถใช้คำสั่ง </a:t>
            </a:r>
            <a:r>
              <a:rPr lang="en-US" sz="2800" dirty="0" err="1">
                <a:latin typeface="TH SarabunPSK" panose="020B0500040200020003" pitchFamily="34" charset="-34"/>
                <a:cs typeface="TH SarabunPSK" panose="020B0500040200020003" pitchFamily="34" charset="-34"/>
              </a:rPr>
              <a:t>load_data</a:t>
            </a:r>
            <a:r>
              <a:rPr lang="en-US" sz="2800" dirty="0">
                <a:latin typeface="TH SarabunPSK" panose="020B0500040200020003" pitchFamily="34" charset="-34"/>
                <a:cs typeface="TH SarabunPSK" panose="020B0500040200020003" pitchFamily="34" charset="-34"/>
              </a:rPr>
              <a:t> </a:t>
            </a:r>
            <a:r>
              <a:rPr lang="th-TH" sz="2800" dirty="0">
                <a:latin typeface="TH SarabunPSK" panose="020B0500040200020003" pitchFamily="34" charset="-34"/>
                <a:cs typeface="TH SarabunPSK" panose="020B0500040200020003" pitchFamily="34" charset="-34"/>
              </a:rPr>
              <a:t>เพื่อเตรียมดาต้าเซตชุดฝึกสอน และชุดทดสอบได้ง่ายๆ ดังนี้ </a:t>
            </a:r>
          </a:p>
        </p:txBody>
      </p:sp>
      <p:pic>
        <p:nvPicPr>
          <p:cNvPr id="18" name="รูปภาพ 17">
            <a:extLst>
              <a:ext uri="{FF2B5EF4-FFF2-40B4-BE49-F238E27FC236}">
                <a16:creationId xmlns:a16="http://schemas.microsoft.com/office/drawing/2014/main" id="{8592337F-D747-4794-9362-64A306AF88C8}"/>
              </a:ext>
            </a:extLst>
          </p:cNvPr>
          <p:cNvPicPr>
            <a:picLocks noChangeAspect="1"/>
          </p:cNvPicPr>
          <p:nvPr/>
        </p:nvPicPr>
        <p:blipFill rotWithShape="1">
          <a:blip r:embed="rId9"/>
          <a:srcRect l="2020" t="39312" r="55862" b="50888"/>
          <a:stretch/>
        </p:blipFill>
        <p:spPr>
          <a:xfrm>
            <a:off x="463154" y="3166101"/>
            <a:ext cx="8217692" cy="1106009"/>
          </a:xfrm>
          <a:prstGeom prst="rect">
            <a:avLst/>
          </a:prstGeom>
        </p:spPr>
      </p:pic>
    </p:spTree>
    <p:extLst>
      <p:ext uri="{BB962C8B-B14F-4D97-AF65-F5344CB8AC3E}">
        <p14:creationId xmlns:p14="http://schemas.microsoft.com/office/powerpoint/2010/main" val="3165880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152"/>
          <p:cNvPicPr>
            <a:picLocks noChangeAspect="1"/>
          </p:cNvPicPr>
          <p:nvPr/>
        </p:nvPicPr>
        <p:blipFill rotWithShape="1">
          <a:blip r:embed="rId3"/>
          <a:srcRect l="55954" t="43408" r="41599" b="45749"/>
          <a:stretch/>
        </p:blipFill>
        <p:spPr>
          <a:xfrm>
            <a:off x="55896" y="75256"/>
            <a:ext cx="9021052" cy="665441"/>
          </a:xfrm>
          <a:prstGeom prst="rect">
            <a:avLst/>
          </a:prstGeom>
        </p:spPr>
      </p:pic>
      <p:pic>
        <p:nvPicPr>
          <p:cNvPr id="154" name="Picture 153"/>
          <p:cNvPicPr>
            <a:picLocks noChangeAspect="1"/>
          </p:cNvPicPr>
          <p:nvPr/>
        </p:nvPicPr>
        <p:blipFill rotWithShape="1">
          <a:blip r:embed="rId4">
            <a:duotone>
              <a:prstClr val="black"/>
              <a:srgbClr val="00B0F0">
                <a:tint val="45000"/>
                <a:satMod val="400000"/>
              </a:srgbClr>
            </a:duotone>
            <a:extLst>
              <a:ext uri="{BEBA8EAE-BF5A-486C-A8C5-ECC9F3942E4B}">
                <a14:imgProps xmlns:a14="http://schemas.microsoft.com/office/drawing/2010/main">
                  <a14:imgLayer r:embed="rId5">
                    <a14:imgEffect>
                      <a14:colorTemperature colorTemp="5300"/>
                    </a14:imgEffect>
                  </a14:imgLayer>
                </a14:imgProps>
              </a:ext>
            </a:extLst>
          </a:blip>
          <a:srcRect l="50001" t="19394" r="39925" b="67452"/>
          <a:stretch/>
        </p:blipFill>
        <p:spPr>
          <a:xfrm>
            <a:off x="1520713" y="126586"/>
            <a:ext cx="7479288" cy="522461"/>
          </a:xfrm>
          <a:prstGeom prst="rect">
            <a:avLst/>
          </a:prstGeom>
        </p:spPr>
      </p:pic>
      <p:sp>
        <p:nvSpPr>
          <p:cNvPr id="155" name="TextBox 154"/>
          <p:cNvSpPr txBox="1"/>
          <p:nvPr/>
        </p:nvSpPr>
        <p:spPr>
          <a:xfrm>
            <a:off x="2183907" y="90626"/>
            <a:ext cx="6428752" cy="584775"/>
          </a:xfrm>
          <a:prstGeom prst="rect">
            <a:avLst/>
          </a:prstGeom>
          <a:noFill/>
        </p:spPr>
        <p:txBody>
          <a:bodyPr wrap="square" rtlCol="0">
            <a:spAutoFit/>
          </a:bodyPr>
          <a:lstStyle/>
          <a:p>
            <a:pPr algn="r"/>
            <a:r>
              <a:rPr lang="th-TH" sz="3200" b="1" dirty="0">
                <a:solidFill>
                  <a:srgbClr val="002060"/>
                </a:solidFill>
                <a:latin typeface="TH SarabunPSK" panose="020B0500040200020003" pitchFamily="34" charset="-34"/>
                <a:cs typeface="TH SarabunPSK" panose="020B0500040200020003" pitchFamily="34" charset="-34"/>
              </a:rPr>
              <a:t>3.</a:t>
            </a:r>
            <a:r>
              <a:rPr lang="en-US" sz="3200" b="1" dirty="0">
                <a:solidFill>
                  <a:srgbClr val="002060"/>
                </a:solidFill>
                <a:latin typeface="TH SarabunPSK" panose="020B0500040200020003" pitchFamily="34" charset="-34"/>
                <a:cs typeface="TH SarabunPSK" panose="020B0500040200020003" pitchFamily="34" charset="-34"/>
              </a:rPr>
              <a:t>1</a:t>
            </a:r>
            <a:r>
              <a:rPr lang="th-TH" sz="3200" b="1" dirty="0">
                <a:solidFill>
                  <a:srgbClr val="002060"/>
                </a:solidFill>
                <a:latin typeface="TH SarabunPSK" panose="020B0500040200020003" pitchFamily="34" charset="-34"/>
                <a:cs typeface="TH SarabunPSK" panose="020B0500040200020003" pitchFamily="34" charset="-34"/>
              </a:rPr>
              <a:t> พื้นฐานการมองเห็นด้วยเครื่องคอมพิวเตอร์</a:t>
            </a:r>
          </a:p>
        </p:txBody>
      </p:sp>
      <p:pic>
        <p:nvPicPr>
          <p:cNvPr id="156" name="Picture 155"/>
          <p:cNvPicPr>
            <a:picLocks noChangeAspect="1"/>
          </p:cNvPicPr>
          <p:nvPr/>
        </p:nvPicPr>
        <p:blipFill rotWithShape="1">
          <a:blip r:embed="rId6">
            <a:duotone>
              <a:prstClr val="black"/>
              <a:srgbClr val="002060">
                <a:tint val="45000"/>
                <a:satMod val="400000"/>
              </a:srgbClr>
            </a:duotone>
          </a:blip>
          <a:srcRect l="80401" t="23903" r="2348" b="62953"/>
          <a:stretch/>
        </p:blipFill>
        <p:spPr>
          <a:xfrm flipV="1">
            <a:off x="55896" y="791576"/>
            <a:ext cx="9004613" cy="45719"/>
          </a:xfrm>
          <a:prstGeom prst="rect">
            <a:avLst/>
          </a:prstGeom>
        </p:spPr>
      </p:pic>
      <p:sp>
        <p:nvSpPr>
          <p:cNvPr id="157" name="Rectangle 156"/>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latin typeface="TH SarabunPSK" panose="020B0500040200020003" pitchFamily="34" charset="-34"/>
              <a:cs typeface="TH SarabunPSK" panose="020B0500040200020003" pitchFamily="34" charset="-34"/>
            </a:endParaRPr>
          </a:p>
        </p:txBody>
      </p:sp>
      <p:sp>
        <p:nvSpPr>
          <p:cNvPr id="2" name="Isosceles Triangle 1"/>
          <p:cNvSpPr/>
          <p:nvPr/>
        </p:nvSpPr>
        <p:spPr>
          <a:xfrm rot="5400000">
            <a:off x="1344068" y="294354"/>
            <a:ext cx="521304" cy="18577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H SarabunPSK" panose="020B0500040200020003" pitchFamily="34" charset="-34"/>
              <a:cs typeface="TH SarabunPSK" panose="020B0500040200020003" pitchFamily="34" charset="-34"/>
            </a:endParaRPr>
          </a:p>
        </p:txBody>
      </p:sp>
      <p:pic>
        <p:nvPicPr>
          <p:cNvPr id="24" name="Picture 2" descr="คณะวิทยาศาสตร์และวิศวกรรมศาสตร์ มหาวิทยาลัยเกษตรศาสตร์  วิทยาเขตเฉลิมพระเกียรติ จังหวัดสกลนคร - Logo KUSE and MS PowerPoint templat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85" y="131301"/>
            <a:ext cx="1477060" cy="5877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12" descr="มันฝรั่ง อบ บด ทอด เคล็บลับมันฝรั่งทำอะไรได้มากกว่าที่คุณคิด –  มันฝรั่งสามารถนำไปทำเป็นอาหารได้หลายอย่าง และมีผู้คนชื่นชอบทั่วโลก"/>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H SarabunPSK" panose="020B0500040200020003" pitchFamily="34" charset="-34"/>
              <a:cs typeface="TH SarabunPSK" panose="020B0500040200020003" pitchFamily="34" charset="-34"/>
            </a:endParaRPr>
          </a:p>
        </p:txBody>
      </p:sp>
      <p:sp>
        <p:nvSpPr>
          <p:cNvPr id="17" name="ชื่อเรื่อง 1">
            <a:extLst>
              <a:ext uri="{FF2B5EF4-FFF2-40B4-BE49-F238E27FC236}">
                <a16:creationId xmlns:a16="http://schemas.microsoft.com/office/drawing/2014/main" id="{A6BA43B3-D454-41CE-A8AF-DAB1D57B3FE1}"/>
              </a:ext>
            </a:extLst>
          </p:cNvPr>
          <p:cNvSpPr>
            <a:spLocks noGrp="1"/>
          </p:cNvSpPr>
          <p:nvPr>
            <p:ph type="title"/>
          </p:nvPr>
        </p:nvSpPr>
        <p:spPr>
          <a:xfrm>
            <a:off x="628649" y="965288"/>
            <a:ext cx="8371352" cy="735543"/>
          </a:xfrm>
          <a:noFill/>
        </p:spPr>
        <p:txBody>
          <a:bodyPr>
            <a:normAutofit/>
          </a:bodyPr>
          <a:lstStyle/>
          <a:p>
            <a:r>
              <a:rPr lang="th-TH" sz="3200" b="1" dirty="0">
                <a:solidFill>
                  <a:schemeClr val="accent5">
                    <a:lumMod val="75000"/>
                  </a:schemeClr>
                </a:solidFill>
                <a:latin typeface="TH SarabunPSK" panose="020B0500040200020003" pitchFamily="34" charset="-34"/>
                <a:cs typeface="TH SarabunPSK" panose="020B0500040200020003" pitchFamily="34" charset="-34"/>
              </a:rPr>
              <a:t>การแบ่งชุดข้อมูล </a:t>
            </a:r>
          </a:p>
        </p:txBody>
      </p:sp>
      <p:sp>
        <p:nvSpPr>
          <p:cNvPr id="16" name="กล่องข้อความ 15">
            <a:extLst>
              <a:ext uri="{FF2B5EF4-FFF2-40B4-BE49-F238E27FC236}">
                <a16:creationId xmlns:a16="http://schemas.microsoft.com/office/drawing/2014/main" id="{766225B2-CE07-4E8B-BBC9-8D3C57F95F90}"/>
              </a:ext>
            </a:extLst>
          </p:cNvPr>
          <p:cNvSpPr txBox="1"/>
          <p:nvPr/>
        </p:nvSpPr>
        <p:spPr>
          <a:xfrm>
            <a:off x="628649" y="1580894"/>
            <a:ext cx="8184276" cy="1384995"/>
          </a:xfrm>
          <a:prstGeom prst="rect">
            <a:avLst/>
          </a:prstGeom>
          <a:noFill/>
        </p:spPr>
        <p:txBody>
          <a:bodyPr wrap="square" rtlCol="0">
            <a:spAutoFit/>
          </a:bodyPr>
          <a:lstStyle/>
          <a:p>
            <a:r>
              <a:rPr lang="th-TH" sz="2800" b="1" dirty="0">
                <a:latin typeface="TH SarabunPSK" panose="020B0500040200020003" pitchFamily="34" charset="-34"/>
                <a:cs typeface="TH SarabunPSK" panose="020B0500040200020003" pitchFamily="34" charset="-34"/>
              </a:rPr>
              <a:t>ข้อมูล </a:t>
            </a:r>
            <a:r>
              <a:rPr lang="en-US" sz="2800" b="1" dirty="0">
                <a:latin typeface="TH SarabunPSK" panose="020B0500040200020003" pitchFamily="34" charset="-34"/>
                <a:cs typeface="TH SarabunPSK" panose="020B0500040200020003" pitchFamily="34" charset="-34"/>
              </a:rPr>
              <a:t>Fashion-MNIST </a:t>
            </a:r>
            <a:r>
              <a:rPr lang="th-TH" sz="2800" b="1" dirty="0">
                <a:latin typeface="TH SarabunPSK" panose="020B0500040200020003" pitchFamily="34" charset="-34"/>
                <a:cs typeface="TH SarabunPSK" panose="020B0500040200020003" pitchFamily="34" charset="-34"/>
              </a:rPr>
              <a:t>ได้รับการออกแบบมาให้มีภาพ</a:t>
            </a:r>
            <a:r>
              <a:rPr lang="th-TH" sz="2800" dirty="0">
                <a:latin typeface="TH SarabunPSK" panose="020B0500040200020003" pitchFamily="34" charset="-34"/>
                <a:cs typeface="TH SarabunPSK" panose="020B0500040200020003" pitchFamily="34" charset="-34"/>
              </a:rPr>
              <a:t>สำหรับชุดข้อมูลฝึกสอน </a:t>
            </a:r>
            <a:r>
              <a:rPr lang="en-US" sz="2800" dirty="0">
                <a:latin typeface="TH SarabunPSK" panose="020B0500040200020003" pitchFamily="34" charset="-34"/>
                <a:cs typeface="TH SarabunPSK" panose="020B0500040200020003" pitchFamily="34" charset="-34"/>
              </a:rPr>
              <a:t>(Training) </a:t>
            </a:r>
            <a:r>
              <a:rPr lang="th-TH" sz="2800" dirty="0">
                <a:latin typeface="TH SarabunPSK" panose="020B0500040200020003" pitchFamily="34" charset="-34"/>
                <a:cs typeface="TH SarabunPSK" panose="020B0500040200020003" pitchFamily="34" charset="-34"/>
              </a:rPr>
              <a:t>จำนวน</a:t>
            </a:r>
            <a:r>
              <a:rPr lang="en-US" sz="2800" dirty="0">
                <a:latin typeface="TH SarabunPSK" panose="020B0500040200020003" pitchFamily="34" charset="-34"/>
                <a:cs typeface="TH SarabunPSK" panose="020B0500040200020003" pitchFamily="34" charset="-34"/>
              </a:rPr>
              <a:t> </a:t>
            </a:r>
            <a:r>
              <a:rPr lang="en-US" sz="2800" dirty="0">
                <a:solidFill>
                  <a:srgbClr val="373A3C"/>
                </a:solidFill>
                <a:latin typeface="TH SarabunPSK" panose="020B0500040200020003" pitchFamily="34" charset="-34"/>
                <a:cs typeface="TH SarabunPSK" panose="020B0500040200020003" pitchFamily="34" charset="-34"/>
              </a:rPr>
              <a:t>60,000 </a:t>
            </a:r>
            <a:r>
              <a:rPr lang="th-TH" sz="2800" dirty="0">
                <a:solidFill>
                  <a:srgbClr val="373A3C"/>
                </a:solidFill>
                <a:latin typeface="TH SarabunPSK" panose="020B0500040200020003" pitchFamily="34" charset="-34"/>
                <a:cs typeface="TH SarabunPSK" panose="020B0500040200020003" pitchFamily="34" charset="-34"/>
              </a:rPr>
              <a:t>ภาพ และ ภาพสำหรับชุดข้อมูลทดสอบ </a:t>
            </a:r>
            <a:r>
              <a:rPr lang="en-US" sz="2800" dirty="0">
                <a:solidFill>
                  <a:srgbClr val="373A3C"/>
                </a:solidFill>
                <a:latin typeface="TH SarabunPSK" panose="020B0500040200020003" pitchFamily="34" charset="-34"/>
                <a:cs typeface="TH SarabunPSK" panose="020B0500040200020003" pitchFamily="34" charset="-34"/>
              </a:rPr>
              <a:t>(Testing)</a:t>
            </a:r>
            <a:r>
              <a:rPr lang="th-TH" sz="2800" dirty="0">
                <a:solidFill>
                  <a:srgbClr val="373A3C"/>
                </a:solidFill>
                <a:latin typeface="TH SarabunPSK" panose="020B0500040200020003" pitchFamily="34" charset="-34"/>
                <a:cs typeface="TH SarabunPSK" panose="020B0500040200020003" pitchFamily="34" charset="-34"/>
              </a:rPr>
              <a:t> จำนวน 10,000 ภาพ จากภาพทั้งหมด </a:t>
            </a:r>
            <a:r>
              <a:rPr lang="en-US" sz="2800" dirty="0">
                <a:solidFill>
                  <a:srgbClr val="373A3C"/>
                </a:solidFill>
                <a:latin typeface="TH SarabunPSK" panose="020B0500040200020003" pitchFamily="34" charset="-34"/>
                <a:cs typeface="TH SarabunPSK" panose="020B0500040200020003" pitchFamily="34" charset="-34"/>
              </a:rPr>
              <a:t>70,000 </a:t>
            </a:r>
            <a:r>
              <a:rPr lang="th-TH" sz="2800" dirty="0">
                <a:solidFill>
                  <a:srgbClr val="373A3C"/>
                </a:solidFill>
                <a:latin typeface="TH SarabunPSK" panose="020B0500040200020003" pitchFamily="34" charset="-34"/>
                <a:cs typeface="TH SarabunPSK" panose="020B0500040200020003" pitchFamily="34" charset="-34"/>
              </a:rPr>
              <a:t>ภาพ</a:t>
            </a:r>
            <a:endParaRPr lang="th-TH" sz="2800" dirty="0">
              <a:latin typeface="TH SarabunPSK" panose="020B0500040200020003" pitchFamily="34" charset="-34"/>
              <a:cs typeface="TH SarabunPSK" panose="020B0500040200020003" pitchFamily="34" charset="-34"/>
            </a:endParaRPr>
          </a:p>
        </p:txBody>
      </p:sp>
      <p:pic>
        <p:nvPicPr>
          <p:cNvPr id="5" name="รูปภาพ 4">
            <a:extLst>
              <a:ext uri="{FF2B5EF4-FFF2-40B4-BE49-F238E27FC236}">
                <a16:creationId xmlns:a16="http://schemas.microsoft.com/office/drawing/2014/main" id="{235788F3-E27A-4268-817D-7AC8B5FAE17B}"/>
              </a:ext>
            </a:extLst>
          </p:cNvPr>
          <p:cNvPicPr>
            <a:picLocks noChangeAspect="1"/>
          </p:cNvPicPr>
          <p:nvPr/>
        </p:nvPicPr>
        <p:blipFill rotWithShape="1">
          <a:blip r:embed="rId8"/>
          <a:srcRect l="28103" t="39885" r="11552" b="13678"/>
          <a:stretch/>
        </p:blipFill>
        <p:spPr>
          <a:xfrm>
            <a:off x="1154082" y="2965889"/>
            <a:ext cx="6686551" cy="2894333"/>
          </a:xfrm>
          <a:prstGeom prst="rect">
            <a:avLst/>
          </a:prstGeom>
        </p:spPr>
      </p:pic>
      <p:pic>
        <p:nvPicPr>
          <p:cNvPr id="19" name="รูปภาพ 18">
            <a:extLst>
              <a:ext uri="{FF2B5EF4-FFF2-40B4-BE49-F238E27FC236}">
                <a16:creationId xmlns:a16="http://schemas.microsoft.com/office/drawing/2014/main" id="{15AC3A7D-8161-42CE-8CA8-DA0BC26D720A}"/>
              </a:ext>
            </a:extLst>
          </p:cNvPr>
          <p:cNvPicPr>
            <a:picLocks noChangeAspect="1"/>
          </p:cNvPicPr>
          <p:nvPr/>
        </p:nvPicPr>
        <p:blipFill rotWithShape="1">
          <a:blip r:embed="rId9"/>
          <a:srcRect l="23884" t="57128" r="57241" b="22567"/>
          <a:stretch/>
        </p:blipFill>
        <p:spPr>
          <a:xfrm>
            <a:off x="5260357" y="3871180"/>
            <a:ext cx="2580276" cy="1561332"/>
          </a:xfrm>
          <a:prstGeom prst="rect">
            <a:avLst/>
          </a:prstGeom>
        </p:spPr>
      </p:pic>
      <p:sp>
        <p:nvSpPr>
          <p:cNvPr id="22" name="กล่องข้อความ 21">
            <a:extLst>
              <a:ext uri="{FF2B5EF4-FFF2-40B4-BE49-F238E27FC236}">
                <a16:creationId xmlns:a16="http://schemas.microsoft.com/office/drawing/2014/main" id="{04E6FC6C-44D7-4B0C-B0DE-86318163D628}"/>
              </a:ext>
            </a:extLst>
          </p:cNvPr>
          <p:cNvSpPr txBox="1"/>
          <p:nvPr/>
        </p:nvSpPr>
        <p:spPr>
          <a:xfrm>
            <a:off x="628649" y="5916904"/>
            <a:ext cx="8184276" cy="954107"/>
          </a:xfrm>
          <a:prstGeom prst="rect">
            <a:avLst/>
          </a:prstGeom>
          <a:noFill/>
        </p:spPr>
        <p:txBody>
          <a:bodyPr wrap="square" rtlCol="0">
            <a:spAutoFit/>
          </a:bodyPr>
          <a:lstStyle/>
          <a:p>
            <a:r>
              <a:rPr lang="th-TH" sz="2800" dirty="0">
                <a:latin typeface="TH SarabunPSK" panose="020B0500040200020003" pitchFamily="34" charset="-34"/>
                <a:cs typeface="TH SarabunPSK" panose="020B0500040200020003" pitchFamily="34" charset="-34"/>
              </a:rPr>
              <a:t>     ภาพนี้แสดงเป็นเกร</a:t>
            </a:r>
            <a:r>
              <a:rPr lang="th-TH" sz="2800" dirty="0" err="1">
                <a:latin typeface="TH SarabunPSK" panose="020B0500040200020003" pitchFamily="34" charset="-34"/>
                <a:cs typeface="TH SarabunPSK" panose="020B0500040200020003" pitchFamily="34" charset="-34"/>
              </a:rPr>
              <a:t>ย์สเ</a:t>
            </a:r>
            <a:r>
              <a:rPr lang="th-TH" sz="2800" dirty="0">
                <a:latin typeface="TH SarabunPSK" panose="020B0500040200020003" pitchFamily="34" charset="-34"/>
                <a:cs typeface="TH SarabunPSK" panose="020B0500040200020003" pitchFamily="34" charset="-34"/>
              </a:rPr>
              <a:t>กลขนาด 28</a:t>
            </a:r>
            <a:r>
              <a:rPr lang="en-GB" sz="2800" dirty="0">
                <a:latin typeface="TH SarabunPSK" panose="020B0500040200020003" pitchFamily="34" charset="-34"/>
                <a:cs typeface="TH SarabunPSK" panose="020B0500040200020003" pitchFamily="34" charset="-34"/>
              </a:rPr>
              <a:t>x28 </a:t>
            </a:r>
            <a:r>
              <a:rPr lang="th-TH" sz="2800" dirty="0">
                <a:latin typeface="TH SarabunPSK" panose="020B0500040200020003" pitchFamily="34" charset="-34"/>
                <a:cs typeface="TH SarabunPSK" panose="020B0500040200020003" pitchFamily="34" charset="-34"/>
              </a:rPr>
              <a:t>พิกเซล  และติดป้าย</a:t>
            </a:r>
            <a:r>
              <a:rPr lang="en-US" sz="2800" dirty="0">
                <a:latin typeface="TH SarabunPSK" panose="020B0500040200020003" pitchFamily="34" charset="-34"/>
                <a:cs typeface="TH SarabunPSK" panose="020B0500040200020003" pitchFamily="34" charset="-34"/>
              </a:rPr>
              <a:t> ( </a:t>
            </a:r>
            <a:r>
              <a:rPr lang="en-GB" sz="2800" dirty="0">
                <a:latin typeface="TH SarabunPSK" panose="020B0500040200020003" pitchFamily="34" charset="-34"/>
                <a:cs typeface="TH SarabunPSK" panose="020B0500040200020003" pitchFamily="34" charset="-34"/>
              </a:rPr>
              <a:t>label ) </a:t>
            </a:r>
            <a:r>
              <a:rPr lang="th-TH" sz="2800" dirty="0">
                <a:latin typeface="TH SarabunPSK" panose="020B0500040200020003" pitchFamily="34" charset="-34"/>
                <a:cs typeface="TH SarabunPSK" panose="020B0500040200020003" pitchFamily="34" charset="-34"/>
              </a:rPr>
              <a:t>เป็นตัวเลข  การใช้ตัวเลขเพื่อหลีกเลี่ยงอคติแทนที่จะติดป้ายด้วยคําในภาษาเฉพาะ</a:t>
            </a:r>
          </a:p>
        </p:txBody>
      </p:sp>
    </p:spTree>
    <p:extLst>
      <p:ext uri="{BB962C8B-B14F-4D97-AF65-F5344CB8AC3E}">
        <p14:creationId xmlns:p14="http://schemas.microsoft.com/office/powerpoint/2010/main" val="665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F2DDF0272AB1348AA4E604F0FE2C77B" ma:contentTypeVersion="7" ma:contentTypeDescription="Create a new document." ma:contentTypeScope="" ma:versionID="ac9aaaee11cd6ed57fd11b6acc742ee8">
  <xsd:schema xmlns:xsd="http://www.w3.org/2001/XMLSchema" xmlns:xs="http://www.w3.org/2001/XMLSchema" xmlns:p="http://schemas.microsoft.com/office/2006/metadata/properties" xmlns:ns2="2da6f18d-5a29-43f1-809a-711aa2fff452" targetNamespace="http://schemas.microsoft.com/office/2006/metadata/properties" ma:root="true" ma:fieldsID="f5892b2f230ea9d5f74330d171f929fa" ns2:_="">
    <xsd:import namespace="2da6f18d-5a29-43f1-809a-711aa2fff45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a6f18d-5a29-43f1-809a-711aa2fff4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726A29-D6F4-48D9-B34E-A2284E2C7AA1}"/>
</file>

<file path=customXml/itemProps2.xml><?xml version="1.0" encoding="utf-8"?>
<ds:datastoreItem xmlns:ds="http://schemas.openxmlformats.org/officeDocument/2006/customXml" ds:itemID="{76A64012-502A-4C95-80A1-708F677DD17A}"/>
</file>

<file path=customXml/itemProps3.xml><?xml version="1.0" encoding="utf-8"?>
<ds:datastoreItem xmlns:ds="http://schemas.openxmlformats.org/officeDocument/2006/customXml" ds:itemID="{CDF7D851-645F-46F7-9F65-5AE550554C94}"/>
</file>

<file path=docProps/app.xml><?xml version="1.0" encoding="utf-8"?>
<Properties xmlns="http://schemas.openxmlformats.org/officeDocument/2006/extended-properties" xmlns:vt="http://schemas.openxmlformats.org/officeDocument/2006/docPropsVTypes">
  <Template>Office Theme</Template>
  <TotalTime>17758</TotalTime>
  <Words>4764</Words>
  <Application>Microsoft Office PowerPoint</Application>
  <PresentationFormat>นำเสนอทางหน้าจอ (4:3)</PresentationFormat>
  <Paragraphs>357</Paragraphs>
  <Slides>58</Slides>
  <Notes>56</Notes>
  <HiddenSlides>0</HiddenSlides>
  <MMClips>0</MMClips>
  <ScaleCrop>false</ScaleCrop>
  <HeadingPairs>
    <vt:vector size="6" baseType="variant">
      <vt:variant>
        <vt:lpstr>ฟอนต์ที่ถูกใช้</vt:lpstr>
      </vt:variant>
      <vt:variant>
        <vt:i4>10</vt:i4>
      </vt:variant>
      <vt:variant>
        <vt:lpstr>ธีม</vt:lpstr>
      </vt:variant>
      <vt:variant>
        <vt:i4>1</vt:i4>
      </vt:variant>
      <vt:variant>
        <vt:lpstr>ชื่อเรื่องสไลด์</vt:lpstr>
      </vt:variant>
      <vt:variant>
        <vt:i4>58</vt:i4>
      </vt:variant>
    </vt:vector>
  </HeadingPairs>
  <TitlesOfParts>
    <vt:vector size="69" baseType="lpstr">
      <vt:lpstr>Angsana New</vt:lpstr>
      <vt:lpstr>arial</vt:lpstr>
      <vt:lpstr>arial</vt:lpstr>
      <vt:lpstr>Calibri</vt:lpstr>
      <vt:lpstr>Calibri Light</vt:lpstr>
      <vt:lpstr>Courier New</vt:lpstr>
      <vt:lpstr>OpenSans</vt:lpstr>
      <vt:lpstr>Source Sans Pro</vt:lpstr>
      <vt:lpstr>TH SarabunPSK</vt:lpstr>
      <vt:lpstr>Wingdings</vt:lpstr>
      <vt:lpstr>Office Theme</vt:lpstr>
      <vt:lpstr>งานนำเสนอ PowerPoint</vt:lpstr>
      <vt:lpstr>การรู้จำเครื่องแต่งกาย</vt:lpstr>
      <vt:lpstr>การรู้จำเครื่องแต่งกาย</vt:lpstr>
      <vt:lpstr>การรู้จำเครื่องแต่งกาย</vt:lpstr>
      <vt:lpstr>ชุดข้อมูล Fashion MNIST</vt:lpstr>
      <vt:lpstr>ชุดข้อมูล Fashion MNIST</vt:lpstr>
      <vt:lpstr>ชุดข้อมูล Fashion MNIST</vt:lpstr>
      <vt:lpstr>Writing code to load training data</vt:lpstr>
      <vt:lpstr>การแบ่งชุดข้อมูล </vt:lpstr>
      <vt:lpstr>การสร้าง Computer Vision ด้วย Neural Network</vt:lpstr>
      <vt:lpstr>Coding a Computer Vision Neural Network for Classification Fashion MNIST </vt:lpstr>
      <vt:lpstr>Import and load the Fashion MNIST data </vt:lpstr>
      <vt:lpstr>Import and load the Fashion MNIST data </vt:lpstr>
      <vt:lpstr>Class names in the Fashion MNIST data </vt:lpstr>
      <vt:lpstr>Exploration data ❤</vt:lpstr>
      <vt:lpstr>Exploration data ❤</vt:lpstr>
      <vt:lpstr>Ex_01 What does these values look like? **</vt:lpstr>
      <vt:lpstr>Ex_01 : Answer</vt:lpstr>
      <vt:lpstr>EX_02 Take a look at index 42</vt:lpstr>
      <vt:lpstr>Answer EX_02</vt:lpstr>
      <vt:lpstr> Preprocess the data</vt:lpstr>
      <vt:lpstr>Normalization ❤</vt:lpstr>
      <vt:lpstr>Ex_03  Let's print a training image after normalized</vt:lpstr>
      <vt:lpstr>Create Model ❤</vt:lpstr>
      <vt:lpstr>Compile the model ❤</vt:lpstr>
      <vt:lpstr>Train model ❤</vt:lpstr>
      <vt:lpstr>Train model ❤</vt:lpstr>
      <vt:lpstr>Evaluate accuracy❤</vt:lpstr>
      <vt:lpstr>Exercise 1:</vt:lpstr>
      <vt:lpstr>E1Q1: What does this list represent?</vt:lpstr>
      <vt:lpstr>E1Q2: How do you know that this list tells you that the item is an ankle boot?</vt:lpstr>
      <vt:lpstr>Exercise 2: </vt:lpstr>
      <vt:lpstr>E2Q1: Increase to 512 Neurons -- What's the impact?</vt:lpstr>
      <vt:lpstr>Exercise 3: </vt:lpstr>
      <vt:lpstr>งานนำเสนอ PowerPoint</vt:lpstr>
      <vt:lpstr>Exercise 4: </vt:lpstr>
      <vt:lpstr>งานนำเสนอ PowerPoint</vt:lpstr>
      <vt:lpstr>Exercise 5: </vt:lpstr>
      <vt:lpstr>งานนำเสนอ PowerPoint</vt:lpstr>
      <vt:lpstr>Exercise 6: </vt:lpstr>
      <vt:lpstr>งานนำเสนอ PowerPoint</vt:lpstr>
      <vt:lpstr>Exercise 7: </vt:lpstr>
      <vt:lpstr>งานนำเสนอ PowerPoint</vt:lpstr>
      <vt:lpstr>Exercise 8 : Callback </vt:lpstr>
      <vt:lpstr>ระบบการรู้จำลายมือ (Handwritten Digit Recognition)</vt:lpstr>
      <vt:lpstr>การรู้จำลายมือ (Handwritten Digit Recognition)</vt:lpstr>
      <vt:lpstr>แบบทำสอบ การรู้จำลายมือ (Handwritten Digit Recognition)</vt:lpstr>
      <vt:lpstr>แบบทำสอบ การรู้จำลายมือ (Handwritten Digit Recognition)</vt:lpstr>
      <vt:lpstr>แบบทดสอบ การรู้จำลายมือ (Handwritten Digit Recognition)</vt:lpstr>
      <vt:lpstr>Import ❤</vt:lpstr>
      <vt:lpstr>Exploration data ❤</vt:lpstr>
      <vt:lpstr>Normalization ❤</vt:lpstr>
      <vt:lpstr>Show feature ❤</vt:lpstr>
      <vt:lpstr>Create Model ❤</vt:lpstr>
      <vt:lpstr>Train Model ❤</vt:lpstr>
      <vt:lpstr>Create Final Model ⏰</vt:lpstr>
      <vt:lpstr>งานนำเสนอ PowerPoint</vt:lpstr>
      <vt:lpstr>งานนำเสนอ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SURIYA CHOKPHOEMPHUN</dc:creator>
  <cp:lastModifiedBy>susama chokphoemphun</cp:lastModifiedBy>
  <cp:revision>143</cp:revision>
  <dcterms:created xsi:type="dcterms:W3CDTF">2018-11-16T02:48:25Z</dcterms:created>
  <dcterms:modified xsi:type="dcterms:W3CDTF">2022-01-06T03:05:03Z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0x0101004F2DDF0272AB1348AA4E604F0FE2C77B</vt:lpwstr>
  </property>
</Properties>
</file>